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9" r:id="rId8"/>
    <p:sldId id="268" r:id="rId9"/>
    <p:sldId id="264" r:id="rId10"/>
    <p:sldId id="265" r:id="rId11"/>
    <p:sldId id="266" r:id="rId12"/>
    <p:sldId id="267" r:id="rId13"/>
    <p:sldId id="270" r:id="rId1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481" autoAdjust="0"/>
    <p:restoredTop sz="94660"/>
  </p:normalViewPr>
  <p:slideViewPr>
    <p:cSldViewPr showGuides="1">
      <p:cViewPr varScale="1">
        <p:scale>
          <a:sx n="43" d="100"/>
          <a:sy n="43" d="100"/>
        </p:scale>
        <p:origin x="-90" y="-5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29BED3-3BAD-4045-B4CD-7D6E7AC0A51D}" type="datetimeFigureOut">
              <a:rPr lang="en-US"/>
              <a:pPr>
                <a:defRPr/>
              </a:pPr>
              <a:t>1/6/2010</a:t>
            </a:fld>
            <a:endParaRPr lang="en-US"/>
          </a:p>
        </p:txBody>
      </p:sp>
      <p:sp>
        <p:nvSpPr>
          <p:cNvPr id="5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776E8A-4FC6-4AAE-8ECD-C8AFF339453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D910EC-6A0F-4CD2-BE33-8022D30474D0}" type="datetimeFigureOut">
              <a:rPr lang="en-US"/>
              <a:pPr>
                <a:defRPr/>
              </a:pPr>
              <a:t>1/6/2010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91B0C2-A709-43D3-BC4A-4195EF944DE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CDFDC7-3E0D-4645-837F-51A482C44A84}" type="datetimeFigureOut">
              <a:rPr lang="en-US"/>
              <a:pPr>
                <a:defRPr/>
              </a:pPr>
              <a:t>1/6/2010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27710C-A06C-47B3-9D83-E18E03DBDBE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177DD0-F3BF-438C-8D16-A2A81F23439D}" type="datetimeFigureOut">
              <a:rPr lang="en-US"/>
              <a:pPr>
                <a:defRPr/>
              </a:pPr>
              <a:t>1/6/2010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A20010-35D7-4EC3-AC1D-5AA66270F6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346A79-7471-495B-B0C6-BF466CE33D7A}" type="datetimeFigureOut">
              <a:rPr lang="en-US"/>
              <a:pPr>
                <a:defRPr/>
              </a:pPr>
              <a:t>1/6/2010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E7150A-E750-489B-898F-E7BD1BF0516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0457A8-AAC1-4230-8DF8-FB0585B03E28}" type="datetimeFigureOut">
              <a:rPr lang="en-US"/>
              <a:pPr>
                <a:defRPr/>
              </a:pPr>
              <a:t>1/6/2010</a:t>
            </a:fld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D76B3B-3461-4620-86D8-04B60CF751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DD54EA-D7A1-4528-B5CC-DE6F5C6960B2}" type="datetimeFigureOut">
              <a:rPr lang="en-US"/>
              <a:pPr>
                <a:defRPr/>
              </a:pPr>
              <a:t>1/6/2010</a:t>
            </a:fld>
            <a:endParaRPr lang="en-US"/>
          </a:p>
        </p:txBody>
      </p:sp>
      <p:sp>
        <p:nvSpPr>
          <p:cNvPr id="8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F5DB5F-40CF-493A-91B9-55A791F48D4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01E23-81F6-44B2-980D-DA66FF7B90B3}" type="datetimeFigureOut">
              <a:rPr lang="en-US"/>
              <a:pPr>
                <a:defRPr/>
              </a:pPr>
              <a:t>1/6/2010</a:t>
            </a:fld>
            <a:endParaRPr lang="en-US"/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33BB93-A0B4-40E3-B19B-DF96AEB6AD7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314F8C-2E57-43AF-A1B8-5D40446694DC}" type="datetimeFigureOut">
              <a:rPr lang="en-US"/>
              <a:pPr>
                <a:defRPr/>
              </a:pPr>
              <a:t>1/6/2010</a:t>
            </a:fld>
            <a:endParaRPr lang="en-US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E0208A-AAE6-4475-83DB-EF377F71105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58E76D-046C-488B-9E26-823A98A2E5F2}" type="datetimeFigureOut">
              <a:rPr lang="en-US"/>
              <a:pPr>
                <a:defRPr/>
              </a:pPr>
              <a:t>1/6/2010</a:t>
            </a:fld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12285C-19FB-48DC-8200-5394E2B65B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nip and Round Single Corner Rectangle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Right Triangle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C52AA7-94D4-4283-A0E7-139F37C54A36}" type="datetimeFigureOut">
              <a:rPr lang="en-US"/>
              <a:pPr>
                <a:defRPr/>
              </a:pPr>
              <a:t>1/6/2010</a:t>
            </a:fld>
            <a:endParaRPr lang="en-US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2AE90D-5B45-4327-AE73-F90B569455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sp>
        <p:nvSpPr>
          <p:cNvPr id="1028" name="Title Placeholder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9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BEBE6D8F-7CDB-4417-9745-B82C23697915}" type="datetimeFigureOut">
              <a:rPr lang="en-US"/>
              <a:pPr>
                <a:defRPr/>
              </a:pPr>
              <a:t>1/6/2010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AD2EB2DB-7E94-47B9-8534-BE4A58D839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grpSp>
        <p:nvGrpSpPr>
          <p:cNvPr id="1033" name="Group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97" r:id="rId1"/>
    <p:sldLayoutId id="2147483889" r:id="rId2"/>
    <p:sldLayoutId id="2147483898" r:id="rId3"/>
    <p:sldLayoutId id="2147483890" r:id="rId4"/>
    <p:sldLayoutId id="2147483891" r:id="rId5"/>
    <p:sldLayoutId id="2147483892" r:id="rId6"/>
    <p:sldLayoutId id="2147483893" r:id="rId7"/>
    <p:sldLayoutId id="2147483894" r:id="rId8"/>
    <p:sldLayoutId id="2147483899" r:id="rId9"/>
    <p:sldLayoutId id="2147483895" r:id="rId10"/>
    <p:sldLayoutId id="2147483896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lumMod val="60000"/>
                <a:lumOff val="40000"/>
              </a:schemeClr>
            </a:gs>
            <a:gs pos="25000">
              <a:schemeClr val="bg2">
                <a:tint val="83000"/>
                <a:satMod val="320000"/>
              </a:schemeClr>
            </a:gs>
            <a:gs pos="100000">
              <a:schemeClr val="bg2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429000"/>
            <a:ext cx="7851648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smtClean="0">
                <a:solidFill>
                  <a:srgbClr val="002060"/>
                </a:solidFill>
              </a:rPr>
              <a:t>Stages of Counselling</a:t>
            </a:r>
            <a:endParaRPr>
              <a:solidFill>
                <a:srgbClr val="002060"/>
              </a:solidFill>
            </a:endParaRPr>
          </a:p>
        </p:txBody>
      </p:sp>
      <p:pic>
        <p:nvPicPr>
          <p:cNvPr id="5123" name="Picture 2" descr="Naco Log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924800" y="685800"/>
            <a:ext cx="944563" cy="70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2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971550"/>
          </a:xfrm>
        </p:spPr>
        <p:txBody>
          <a:bodyPr/>
          <a:lstStyle/>
          <a:p>
            <a:pPr eaLnBrk="1" hangingPunct="1"/>
            <a:r>
              <a:rPr lang="en-US" sz="4000" smtClean="0">
                <a:solidFill>
                  <a:srgbClr val="002060"/>
                </a:solidFill>
              </a:rPr>
              <a:t>Contd.</a:t>
            </a:r>
          </a:p>
        </p:txBody>
      </p:sp>
      <p:sp>
        <p:nvSpPr>
          <p:cNvPr id="14339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en-US" b="1" u="sng" smtClean="0"/>
              <a:t>Non-Verbal:</a:t>
            </a:r>
            <a:endParaRPr lang="en-US" smtClean="0"/>
          </a:p>
          <a:p>
            <a:pPr eaLnBrk="1" hangingPunct="1">
              <a:lnSpc>
                <a:spcPts val="3125"/>
              </a:lnSpc>
            </a:pPr>
            <a:r>
              <a:rPr lang="en-US" sz="2800" smtClean="0"/>
              <a:t>Using a tone of voice similar to the client’s</a:t>
            </a:r>
          </a:p>
          <a:p>
            <a:pPr eaLnBrk="1" hangingPunct="1">
              <a:lnSpc>
                <a:spcPts val="3125"/>
              </a:lnSpc>
            </a:pPr>
            <a:r>
              <a:rPr lang="en-US" sz="2800" smtClean="0"/>
              <a:t>Looking client in the eye</a:t>
            </a:r>
          </a:p>
          <a:p>
            <a:pPr eaLnBrk="1" hangingPunct="1">
              <a:lnSpc>
                <a:spcPts val="3125"/>
              </a:lnSpc>
            </a:pPr>
            <a:r>
              <a:rPr lang="en-US" sz="2800" smtClean="0"/>
              <a:t>Nodding occasionally: using facial expressions</a:t>
            </a:r>
          </a:p>
          <a:p>
            <a:pPr eaLnBrk="1" hangingPunct="1">
              <a:lnSpc>
                <a:spcPts val="3125"/>
              </a:lnSpc>
            </a:pPr>
            <a:r>
              <a:rPr lang="en-US" sz="2800" smtClean="0"/>
              <a:t>Using occasional gestures</a:t>
            </a:r>
          </a:p>
          <a:p>
            <a:pPr eaLnBrk="1" hangingPunct="1">
              <a:lnSpc>
                <a:spcPts val="3125"/>
              </a:lnSpc>
            </a:pPr>
            <a:r>
              <a:rPr lang="en-US" sz="2800" smtClean="0"/>
              <a:t>Keeping suitable conversational distance</a:t>
            </a:r>
          </a:p>
          <a:p>
            <a:pPr eaLnBrk="1" hangingPunct="1">
              <a:lnSpc>
                <a:spcPts val="3125"/>
              </a:lnSpc>
            </a:pPr>
            <a:r>
              <a:rPr lang="en-US" sz="2800" smtClean="0"/>
              <a:t>Not speaking too quickly or too slowly</a:t>
            </a:r>
          </a:p>
          <a:p>
            <a:pPr eaLnBrk="1" hangingPunct="1">
              <a:buFont typeface="Wingdings 2" pitchFamily="18" charset="2"/>
              <a:buNone/>
            </a:pPr>
            <a:endParaRPr lang="en-US" smtClean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2192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400" dirty="0" smtClean="0">
                <a:solidFill>
                  <a:srgbClr val="002060"/>
                </a:solidFill>
              </a:rPr>
              <a:t>Examples of non-supportive </a:t>
            </a:r>
            <a:r>
              <a:rPr lang="en-US" sz="4400" dirty="0" err="1" smtClean="0">
                <a:solidFill>
                  <a:srgbClr val="002060"/>
                </a:solidFill>
              </a:rPr>
              <a:t>behaviour</a:t>
            </a:r>
            <a:r>
              <a:rPr lang="en-US" sz="4400" dirty="0" smtClean="0">
                <a:solidFill>
                  <a:srgbClr val="002060"/>
                </a:solidFill>
              </a:rPr>
              <a:t> in a selected culture</a:t>
            </a:r>
            <a:endParaRPr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876800"/>
          </a:xfrm>
        </p:spPr>
        <p:txBody>
          <a:bodyPr>
            <a:normAutofit lnSpcReduction="10000"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b="1" u="sng" dirty="0" smtClean="0"/>
              <a:t>Verbal: </a:t>
            </a:r>
            <a:endParaRPr lang="en-US" dirty="0" smtClean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dirty="0" smtClean="0"/>
              <a:t>Advising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dirty="0" smtClean="0"/>
              <a:t>Preaching and moralizing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dirty="0" smtClean="0"/>
              <a:t>Blaming, judging and labeling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dirty="0" smtClean="0"/>
              <a:t>Cajoling (persuading by flattery or deceit)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dirty="0" smtClean="0"/>
              <a:t>“Why” questions, interrogation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dirty="0" smtClean="0"/>
              <a:t>Directing, demanding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dirty="0" smtClean="0"/>
              <a:t>Excessive reassuring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dirty="0" smtClean="0"/>
              <a:t>Straying from the topic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dirty="0" smtClean="0"/>
              <a:t>Encouraging dependence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dirty="0" smtClean="0"/>
              <a:t>Patronizing (condescending) attitude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2"/>
          <p:cNvSpPr>
            <a:spLocks noGrp="1"/>
          </p:cNvSpPr>
          <p:nvPr>
            <p:ph type="title"/>
          </p:nvPr>
        </p:nvSpPr>
        <p:spPr>
          <a:xfrm>
            <a:off x="533400" y="838200"/>
            <a:ext cx="8077200" cy="838200"/>
          </a:xfrm>
        </p:spPr>
        <p:txBody>
          <a:bodyPr/>
          <a:lstStyle/>
          <a:p>
            <a:pPr eaLnBrk="1" hangingPunct="1"/>
            <a:r>
              <a:rPr lang="en-US" sz="4000" smtClean="0">
                <a:solidFill>
                  <a:srgbClr val="002060"/>
                </a:solidFill>
              </a:rPr>
              <a:t>Contd.</a:t>
            </a:r>
          </a:p>
        </p:txBody>
      </p:sp>
      <p:sp>
        <p:nvSpPr>
          <p:cNvPr id="16387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en-US" b="1" u="sng" smtClean="0"/>
              <a:t>Non-Verbal:</a:t>
            </a:r>
            <a:endParaRPr lang="en-US" smtClean="0"/>
          </a:p>
          <a:p>
            <a:pPr eaLnBrk="1" hangingPunct="1"/>
            <a:r>
              <a:rPr lang="en-US" smtClean="0"/>
              <a:t>Looking away frequently</a:t>
            </a:r>
          </a:p>
          <a:p>
            <a:pPr eaLnBrk="1" hangingPunct="1"/>
            <a:r>
              <a:rPr lang="en-US" smtClean="0"/>
              <a:t>Keeping an inappropriate tone of speech</a:t>
            </a:r>
          </a:p>
          <a:p>
            <a:pPr eaLnBrk="1" hangingPunct="1"/>
            <a:r>
              <a:rPr lang="en-US" smtClean="0"/>
              <a:t>Sneering</a:t>
            </a:r>
          </a:p>
          <a:p>
            <a:pPr eaLnBrk="1" hangingPunct="1"/>
            <a:r>
              <a:rPr lang="en-US" smtClean="0"/>
              <a:t>Frowning, scowling and yawning</a:t>
            </a:r>
          </a:p>
          <a:p>
            <a:pPr eaLnBrk="1" hangingPunct="1"/>
            <a:r>
              <a:rPr lang="en-US" smtClean="0"/>
              <a:t>Using an unpleasant tone of speech</a:t>
            </a:r>
          </a:p>
          <a:p>
            <a:pPr eaLnBrk="1" hangingPunct="1"/>
            <a:r>
              <a:rPr lang="en-US" smtClean="0"/>
              <a:t>Speaking too quickly or too slowly</a:t>
            </a:r>
          </a:p>
          <a:p>
            <a:pPr eaLnBrk="1" hangingPunct="1"/>
            <a:r>
              <a:rPr lang="en-US" smtClean="0"/>
              <a:t>Moving around too much, fidgeting</a:t>
            </a:r>
          </a:p>
          <a:p>
            <a:pPr eaLnBrk="1" hangingPunct="1"/>
            <a:r>
              <a:rPr lang="en-US" smtClean="0"/>
              <a:t>Having a blank facial expression or staring</a:t>
            </a:r>
          </a:p>
          <a:p>
            <a:pPr eaLnBrk="1" hangingPunct="1"/>
            <a:endParaRPr lang="en-US" smtClean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xfrm>
            <a:off x="457200" y="2286000"/>
            <a:ext cx="8229600" cy="1143000"/>
          </a:xfrm>
        </p:spPr>
        <p:txBody>
          <a:bodyPr/>
          <a:lstStyle/>
          <a:p>
            <a:r>
              <a:rPr lang="en-US" smtClean="0"/>
              <a:t>                THANK YOU!</a:t>
            </a:r>
          </a:p>
        </p:txBody>
      </p:sp>
      <p:pic>
        <p:nvPicPr>
          <p:cNvPr id="17411" name="Picture 5" descr="Naco Log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00400" y="3505200"/>
            <a:ext cx="1939925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800600"/>
          </a:xfrm>
        </p:spPr>
        <p:txBody>
          <a:bodyPr/>
          <a:lstStyle/>
          <a:p>
            <a:pPr eaLnBrk="1" hangingPunct="1"/>
            <a:r>
              <a:rPr lang="en-US" smtClean="0"/>
              <a:t>Stage 1 – Building Rapport and Gaining Trust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Stage 2 – Defining Roles and Boundaries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Stage 3 – Ongoing Supportive Counselling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Stage 4 – Closure or Ending the Counselling 		        Relationship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>
          <a:xfrm>
            <a:off x="609600" y="762000"/>
            <a:ext cx="8229600" cy="1219200"/>
          </a:xfrm>
        </p:spPr>
        <p:txBody>
          <a:bodyPr/>
          <a:lstStyle/>
          <a:p>
            <a:pPr eaLnBrk="1" hangingPunct="1"/>
            <a:r>
              <a:rPr lang="en-US" sz="3600" smtClean="0">
                <a:solidFill>
                  <a:srgbClr val="002060"/>
                </a:solidFill>
              </a:rPr>
              <a:t>Building Rapport and Gaining Trust- Introduction Between Client and Counsellor </a:t>
            </a: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>
          <a:xfrm>
            <a:off x="457200" y="2249488"/>
            <a:ext cx="8229600" cy="4456112"/>
          </a:xfrm>
        </p:spPr>
        <p:txBody>
          <a:bodyPr/>
          <a:lstStyle/>
          <a:p>
            <a:pPr eaLnBrk="1" hangingPunct="1"/>
            <a:r>
              <a:rPr lang="en-US" smtClean="0"/>
              <a:t>Spend time in encouraging trust and building a rapport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Do this by letting the clients tell their life/event stories in their own way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One may find the stories disjointed or rambling but must let the client continue, while noting what is highlighted or played down or ignored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1066800"/>
          </a:xfrm>
        </p:spPr>
        <p:txBody>
          <a:bodyPr/>
          <a:lstStyle/>
          <a:p>
            <a:pPr eaLnBrk="1" hangingPunct="1"/>
            <a:r>
              <a:rPr lang="en-US" sz="3600" smtClean="0">
                <a:solidFill>
                  <a:srgbClr val="002060"/>
                </a:solidFill>
              </a:rPr>
              <a:t>Defining Roles and Boundaries</a:t>
            </a:r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>
          <a:xfrm>
            <a:off x="457200" y="2057400"/>
            <a:ext cx="8229600" cy="4516438"/>
          </a:xfrm>
        </p:spPr>
        <p:txBody>
          <a:bodyPr/>
          <a:lstStyle/>
          <a:p>
            <a:pPr eaLnBrk="1" hangingPunct="1"/>
            <a:r>
              <a:rPr lang="en-US" smtClean="0"/>
              <a:t>Is an essential part of counselling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Establishing and clarifying the client's needs and goals - with the most urgent and important ones to be addressed first, followed by more general, long-term issues also need to be done before ongoing counselling sessions can begin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>
          <a:xfrm>
            <a:off x="304800" y="533400"/>
            <a:ext cx="8229600" cy="1295400"/>
          </a:xfrm>
        </p:spPr>
        <p:txBody>
          <a:bodyPr/>
          <a:lstStyle/>
          <a:p>
            <a:pPr eaLnBrk="1" hangingPunct="1"/>
            <a:r>
              <a:rPr lang="en-US" sz="3600" smtClean="0">
                <a:solidFill>
                  <a:srgbClr val="002060"/>
                </a:solidFill>
              </a:rPr>
              <a:t>Ongoing Supportive Counselling, Risk Assessment and Risk Reduction Plan</a:t>
            </a: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>
          <a:xfrm>
            <a:off x="457200" y="1981200"/>
            <a:ext cx="8229600" cy="4592638"/>
          </a:xfrm>
        </p:spPr>
        <p:txBody>
          <a:bodyPr/>
          <a:lstStyle/>
          <a:p>
            <a:pPr eaLnBrk="1" hangingPunct="1"/>
            <a:r>
              <a:rPr lang="en-US" smtClean="0"/>
              <a:t>Encouraging the client to begin a consideration of possible options and assessing possible solutions/decisions and their implications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Focuses on enabling the client to take charge and move towards change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Also involves supporting and encouraging the expression of intense emotions like fear and anger by the client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>
          <a:xfrm>
            <a:off x="533400" y="762000"/>
            <a:ext cx="8229600" cy="990600"/>
          </a:xfrm>
        </p:spPr>
        <p:txBody>
          <a:bodyPr/>
          <a:lstStyle/>
          <a:p>
            <a:pPr eaLnBrk="1" hangingPunct="1"/>
            <a:r>
              <a:rPr lang="en-US" sz="3600" smtClean="0">
                <a:solidFill>
                  <a:srgbClr val="002060"/>
                </a:solidFill>
              </a:rPr>
              <a:t>Closure or Ending the Counselling Relationship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1200"/>
            <a:ext cx="8229600" cy="4724400"/>
          </a:xfrm>
        </p:spPr>
        <p:txBody>
          <a:bodyPr>
            <a:normAutofit fontScale="92500"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dirty="0" smtClean="0"/>
              <a:t>End the relationship only when it is certain that the client</a:t>
            </a:r>
          </a:p>
          <a:p>
            <a:pPr marL="640080" lvl="1" indent="-274320" eaLnBrk="1" fontAlgn="auto" hangingPunct="1">
              <a:spcAft>
                <a:spcPts val="0"/>
              </a:spcAft>
              <a:buClr>
                <a:schemeClr val="accent2">
                  <a:shade val="75000"/>
                </a:schemeClr>
              </a:buClr>
              <a:buFont typeface="Wingdings 2"/>
              <a:buChar char=""/>
              <a:defRPr/>
            </a:pPr>
            <a:r>
              <a:rPr lang="en-US" dirty="0" smtClean="0"/>
              <a:t>Is maintaining the necessary changes in behaviour</a:t>
            </a:r>
          </a:p>
          <a:p>
            <a:pPr marL="640080" lvl="1" indent="-274320" eaLnBrk="1" fontAlgn="auto" hangingPunct="1">
              <a:spcAft>
                <a:spcPts val="0"/>
              </a:spcAft>
              <a:buClr>
                <a:schemeClr val="accent2">
                  <a:shade val="75000"/>
                </a:schemeClr>
              </a:buClr>
              <a:buFont typeface="Wingdings 2"/>
              <a:buChar char=""/>
              <a:defRPr/>
            </a:pPr>
            <a:r>
              <a:rPr lang="en-US" dirty="0" smtClean="0"/>
              <a:t>Can cope and adequately plan for day-to-day functioning</a:t>
            </a:r>
          </a:p>
          <a:p>
            <a:pPr marL="640080" lvl="1" indent="-274320" eaLnBrk="1" fontAlgn="auto" hangingPunct="1">
              <a:spcAft>
                <a:spcPts val="0"/>
              </a:spcAft>
              <a:buClr>
                <a:schemeClr val="accent2">
                  <a:shade val="75000"/>
                </a:schemeClr>
              </a:buClr>
              <a:buFont typeface="Wingdings 2"/>
              <a:buChar char=""/>
              <a:defRPr/>
            </a:pPr>
            <a:r>
              <a:rPr lang="en-US" dirty="0" smtClean="0"/>
              <a:t>Has a support system (family, friends support groups, etc.)</a:t>
            </a:r>
          </a:p>
          <a:p>
            <a:pPr marL="640080" lvl="1" indent="-274320" eaLnBrk="1" fontAlgn="auto" hangingPunct="1">
              <a:spcAft>
                <a:spcPts val="0"/>
              </a:spcAft>
              <a:buClr>
                <a:schemeClr val="accent2">
                  <a:shade val="75000"/>
                </a:schemeClr>
              </a:buClr>
              <a:buFont typeface="Wingdings 2"/>
              <a:buChar char=""/>
              <a:defRPr/>
            </a:pPr>
            <a:endParaRPr lang="en-US" dirty="0" smtClean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dirty="0" smtClean="0"/>
              <a:t>Must be carefully planned and discussed with the client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n-US" dirty="0" smtClean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dirty="0" smtClean="0"/>
              <a:t>Client should be assured of being able to return to counselling whenever this is necessary</a:t>
            </a:r>
            <a:endParaRPr lang="en-US" b="1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2192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sz="4000" smtClean="0">
                <a:solidFill>
                  <a:srgbClr val="002060"/>
                </a:solidFill>
              </a:rPr>
              <a:t>Group Work – 2 Groups</a:t>
            </a:r>
            <a:r>
              <a:rPr smtClean="0"/>
              <a:t/>
            </a:r>
            <a:br>
              <a:rPr smtClean="0"/>
            </a:br>
            <a:endParaRPr/>
          </a:p>
        </p:txBody>
      </p:sp>
      <p:sp>
        <p:nvSpPr>
          <p:cNvPr id="11267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b="1" smtClean="0"/>
          </a:p>
          <a:p>
            <a:pPr eaLnBrk="1" hangingPunct="1"/>
            <a:endParaRPr lang="en-US" sz="2800" b="1" smtClean="0"/>
          </a:p>
          <a:p>
            <a:pPr eaLnBrk="1" hangingPunct="1"/>
            <a:r>
              <a:rPr lang="en-US" sz="2800" b="1" smtClean="0"/>
              <a:t>Group 1: </a:t>
            </a:r>
            <a:r>
              <a:rPr lang="en-US" sz="2800" smtClean="0"/>
              <a:t>List factors that help counselling</a:t>
            </a:r>
          </a:p>
          <a:p>
            <a:pPr eaLnBrk="1" hangingPunct="1">
              <a:buFont typeface="Wingdings 2" pitchFamily="18" charset="2"/>
              <a:buNone/>
            </a:pPr>
            <a:endParaRPr lang="en-US" sz="2800" smtClean="0"/>
          </a:p>
          <a:p>
            <a:pPr eaLnBrk="1" hangingPunct="1"/>
            <a:r>
              <a:rPr lang="en-US" sz="2800" b="1" smtClean="0"/>
              <a:t>Group 2: </a:t>
            </a:r>
            <a:r>
              <a:rPr lang="en-US" sz="2800" smtClean="0"/>
              <a:t>List factors that hinder counselling</a:t>
            </a:r>
          </a:p>
          <a:p>
            <a:pPr eaLnBrk="1" hangingPunct="1"/>
            <a:endParaRPr lang="en-US" smtClean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2"/>
          <p:cNvSpPr>
            <a:spLocks noGrp="1"/>
          </p:cNvSpPr>
          <p:nvPr>
            <p:ph type="title"/>
          </p:nvPr>
        </p:nvSpPr>
        <p:spPr>
          <a:xfrm>
            <a:off x="533400" y="228600"/>
            <a:ext cx="8229600" cy="2362200"/>
          </a:xfrm>
        </p:spPr>
        <p:txBody>
          <a:bodyPr/>
          <a:lstStyle/>
          <a:p>
            <a:pPr eaLnBrk="1" hangingPunct="1"/>
            <a:r>
              <a:rPr lang="en-US" sz="4000" smtClean="0">
                <a:solidFill>
                  <a:srgbClr val="002060"/>
                </a:solidFill>
              </a:rPr>
              <a:t>Supportive and Non-Supportive </a:t>
            </a:r>
            <a:br>
              <a:rPr lang="en-US" sz="4000" smtClean="0">
                <a:solidFill>
                  <a:srgbClr val="002060"/>
                </a:solidFill>
              </a:rPr>
            </a:br>
            <a:r>
              <a:rPr lang="en-US" sz="4000" smtClean="0">
                <a:solidFill>
                  <a:srgbClr val="002060"/>
                </a:solidFill>
              </a:rPr>
              <a:t>Behaviour</a:t>
            </a:r>
            <a:r>
              <a:rPr lang="en-US" smtClean="0"/>
              <a:t/>
            </a:r>
            <a:br>
              <a:rPr lang="en-US" smtClean="0"/>
            </a:br>
            <a:endParaRPr lang="en-US" smtClean="0"/>
          </a:p>
        </p:txBody>
      </p:sp>
      <p:sp>
        <p:nvSpPr>
          <p:cNvPr id="12291" name="Content Placeholder 1"/>
          <p:cNvSpPr>
            <a:spLocks noGrp="1"/>
          </p:cNvSpPr>
          <p:nvPr>
            <p:ph idx="1"/>
          </p:nvPr>
        </p:nvSpPr>
        <p:spPr>
          <a:xfrm>
            <a:off x="457200" y="2133600"/>
            <a:ext cx="8229600" cy="4114800"/>
          </a:xfrm>
        </p:spPr>
        <p:txBody>
          <a:bodyPr/>
          <a:lstStyle/>
          <a:p>
            <a:pPr eaLnBrk="1" hangingPunct="1"/>
            <a:r>
              <a:rPr lang="en-US" sz="2800" smtClean="0"/>
              <a:t>Some parts of a counsellor’s behaviour readily support the counselling process, while others can bring it to a halt very quickly</a:t>
            </a:r>
          </a:p>
          <a:p>
            <a:pPr eaLnBrk="1" hangingPunct="1">
              <a:buFont typeface="Wingdings 2" pitchFamily="18" charset="2"/>
              <a:buNone/>
            </a:pPr>
            <a:endParaRPr lang="en-US" sz="2800" smtClean="0"/>
          </a:p>
          <a:p>
            <a:pPr eaLnBrk="1" hangingPunct="1"/>
            <a:r>
              <a:rPr lang="en-US" sz="2800" smtClean="0"/>
              <a:t>These behaviours are supportive or non-supportive within a particular cultural context</a:t>
            </a:r>
          </a:p>
          <a:p>
            <a:pPr eaLnBrk="1" hangingPunct="1"/>
            <a:endParaRPr lang="en-US" smtClean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2"/>
          <p:cNvSpPr>
            <a:spLocks noGrp="1"/>
          </p:cNvSpPr>
          <p:nvPr>
            <p:ph type="title"/>
          </p:nvPr>
        </p:nvSpPr>
        <p:spPr>
          <a:xfrm>
            <a:off x="533400" y="228600"/>
            <a:ext cx="8229600" cy="1524000"/>
          </a:xfrm>
        </p:spPr>
        <p:txBody>
          <a:bodyPr/>
          <a:lstStyle/>
          <a:p>
            <a:pPr eaLnBrk="1" hangingPunct="1"/>
            <a:r>
              <a:rPr lang="en-US" sz="4000" smtClean="0">
                <a:solidFill>
                  <a:srgbClr val="002060"/>
                </a:solidFill>
              </a:rPr>
              <a:t>Examples of supportive behaviour in a selected culture</a:t>
            </a:r>
            <a:endParaRPr lang="en-US" smtClean="0">
              <a:solidFill>
                <a:srgbClr val="002060"/>
              </a:solidFill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876800"/>
          </a:xfrm>
        </p:spPr>
        <p:txBody>
          <a:bodyPr>
            <a:normAutofit fontScale="92500" lnSpcReduction="10000"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b="1" u="sng" dirty="0" smtClean="0"/>
              <a:t>Verbal: </a:t>
            </a:r>
            <a:endParaRPr lang="en-US" dirty="0" smtClean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dirty="0" smtClean="0"/>
              <a:t>Using language that the client understands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dirty="0" smtClean="0"/>
              <a:t>Repeating in other words and clarifying client’s statement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dirty="0" smtClean="0"/>
              <a:t>Explaining clearly and adequately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dirty="0" smtClean="0"/>
              <a:t>Summarizing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dirty="0" smtClean="0"/>
              <a:t>Responding to primary message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dirty="0" smtClean="0"/>
              <a:t>Encouraging: “I see”, “Yes, go on”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dirty="0" smtClean="0"/>
              <a:t>Addressing client in a manner appropriate to the client’s age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dirty="0" smtClean="0"/>
              <a:t>Giving needed information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dirty="0" smtClean="0"/>
              <a:t>Not criticizing or censuring the client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dirty="0" smtClean="0"/>
              <a:t>Using colloquial language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90</TotalTime>
  <Words>523</Words>
  <Application>Microsoft Office PowerPoint</Application>
  <PresentationFormat>On-screen Show (4:3)</PresentationFormat>
  <Paragraphs>86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Arial</vt:lpstr>
      <vt:lpstr>Calibri</vt:lpstr>
      <vt:lpstr>Constantia</vt:lpstr>
      <vt:lpstr>Wingdings 2</vt:lpstr>
      <vt:lpstr>Flow</vt:lpstr>
      <vt:lpstr>Stages of Counselling</vt:lpstr>
      <vt:lpstr>Slide 2</vt:lpstr>
      <vt:lpstr>Building Rapport and Gaining Trust- Introduction Between Client and Counsellor </vt:lpstr>
      <vt:lpstr>Defining Roles and Boundaries</vt:lpstr>
      <vt:lpstr>Ongoing Supportive Counselling, Risk Assessment and Risk Reduction Plan</vt:lpstr>
      <vt:lpstr>Closure or Ending the Counselling Relationship</vt:lpstr>
      <vt:lpstr>Group Work – 2 Groups </vt:lpstr>
      <vt:lpstr>Supportive and Non-Supportive  Behaviour </vt:lpstr>
      <vt:lpstr>Examples of supportive behaviour in a selected culture</vt:lpstr>
      <vt:lpstr>Contd.</vt:lpstr>
      <vt:lpstr>Examples of non-supportive behaviour in a selected culture</vt:lpstr>
      <vt:lpstr>Contd.</vt:lpstr>
      <vt:lpstr>                THANK YOU!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Stages of Counselling</dc:title>
  <dc:creator>The Communication Hu</dc:creator>
  <cp:lastModifiedBy>User</cp:lastModifiedBy>
  <cp:revision>36</cp:revision>
  <dcterms:created xsi:type="dcterms:W3CDTF">2006-08-16T00:00:00Z</dcterms:created>
  <dcterms:modified xsi:type="dcterms:W3CDTF">2010-01-06T06:48:01Z</dcterms:modified>
</cp:coreProperties>
</file>