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3" r:id="rId2"/>
    <p:sldId id="264" r:id="rId3"/>
    <p:sldId id="266" r:id="rId4"/>
    <p:sldId id="256" r:id="rId5"/>
    <p:sldId id="257" r:id="rId6"/>
    <p:sldId id="258" r:id="rId7"/>
    <p:sldId id="267" r:id="rId8"/>
    <p:sldId id="260" r:id="rId9"/>
    <p:sldId id="261" r:id="rId10"/>
    <p:sldId id="270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47BB5-E60C-4086-A461-F2CE3573FE42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D8875-3541-42DD-9BAA-66B888969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D8875-3541-42DD-9BAA-66B888969B9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EA5A504-82B9-45D3-B478-66774B17CF68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2202F7-9F41-4E11-9021-4990D39C9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67000" y="1143000"/>
            <a:ext cx="6172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Values and </a:t>
            </a:r>
            <a:endParaRPr lang="en-US" sz="4000" b="1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Attitudes</a:t>
            </a:r>
            <a:r>
              <a:rPr lang="en-US" sz="4000" b="1" dirty="0" smtClean="0"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of Counsellors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pic>
        <p:nvPicPr>
          <p:cNvPr id="3" name="Picture 2" descr="Naco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457200"/>
            <a:ext cx="944563" cy="704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Exploring Cultural 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r>
              <a:rPr lang="en-US" dirty="0" smtClean="0"/>
              <a:t>Refer to handout - additional reading material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latin typeface="Constantia" pitchFamily="18" charset="0"/>
              </a:rPr>
              <a:t>Agree-Disagree Game</a:t>
            </a:r>
            <a:endParaRPr lang="en-US" b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900" b="1" dirty="0" smtClean="0">
                <a:latin typeface="Constantia" pitchFamily="18" charset="0"/>
              </a:rPr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•  How did one feel about the difference in opinions that were reflected?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 Were their incidences of change in position due to opinions expressed by other participants?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  What made one change their position?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72312"/>
          </a:xfrm>
        </p:spPr>
        <p:txBody>
          <a:bodyPr/>
          <a:lstStyle/>
          <a:p>
            <a:r>
              <a:rPr lang="en-US" b="1" dirty="0">
                <a:latin typeface="Constantia" pitchFamily="18" charset="0"/>
              </a:rPr>
              <a:t>Situation Card </a:t>
            </a:r>
            <a:r>
              <a:rPr lang="en-US" b="1" dirty="0" smtClean="0">
                <a:latin typeface="Constantia" pitchFamily="18" charset="0"/>
              </a:rPr>
              <a:t>1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7696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sz="3300" b="1" dirty="0">
                <a:latin typeface="Constantia" pitchFamily="18" charset="0"/>
              </a:rPr>
              <a:t>Client: </a:t>
            </a:r>
            <a:r>
              <a:rPr lang="en-US" sz="3300" dirty="0" err="1">
                <a:latin typeface="Constantia" pitchFamily="18" charset="0"/>
              </a:rPr>
              <a:t>Prathap</a:t>
            </a:r>
            <a:r>
              <a:rPr lang="en-US" sz="3300" dirty="0">
                <a:latin typeface="Constantia" pitchFamily="18" charset="0"/>
              </a:rPr>
              <a:t> is a 25 year old male who comes to a </a:t>
            </a:r>
            <a:r>
              <a:rPr lang="en-US" sz="3300" dirty="0" err="1">
                <a:latin typeface="Constantia" pitchFamily="18" charset="0"/>
              </a:rPr>
              <a:t>counsellor</a:t>
            </a:r>
            <a:r>
              <a:rPr lang="en-US" sz="3300" dirty="0">
                <a:latin typeface="Constantia" pitchFamily="18" charset="0"/>
              </a:rPr>
              <a:t>. He mentions that he is a homosexual, which none of his family members know about. His parents want him to get married, and have </a:t>
            </a:r>
            <a:r>
              <a:rPr lang="en-US" sz="3300" dirty="0" smtClean="0">
                <a:latin typeface="Constantia" pitchFamily="18" charset="0"/>
              </a:rPr>
              <a:t>finalized </a:t>
            </a:r>
            <a:r>
              <a:rPr lang="en-US" sz="3300" dirty="0">
                <a:latin typeface="Constantia" pitchFamily="18" charset="0"/>
              </a:rPr>
              <a:t>a proposal. He is confused and does </a:t>
            </a:r>
            <a:r>
              <a:rPr lang="en-US" sz="3300" dirty="0" smtClean="0">
                <a:latin typeface="Constantia" pitchFamily="18" charset="0"/>
              </a:rPr>
              <a:t>not know </a:t>
            </a:r>
            <a:r>
              <a:rPr lang="en-US" sz="3300" dirty="0">
                <a:latin typeface="Constantia" pitchFamily="18" charset="0"/>
              </a:rPr>
              <a:t>what to do. He has come to the </a:t>
            </a:r>
            <a:r>
              <a:rPr lang="en-US" sz="3300" dirty="0" err="1">
                <a:latin typeface="Constantia" pitchFamily="18" charset="0"/>
              </a:rPr>
              <a:t>counsellor</a:t>
            </a:r>
            <a:r>
              <a:rPr lang="en-US" sz="3300" dirty="0">
                <a:latin typeface="Constantia" pitchFamily="18" charset="0"/>
              </a:rPr>
              <a:t> for help.</a:t>
            </a:r>
          </a:p>
          <a:p>
            <a:pPr>
              <a:buNone/>
            </a:pPr>
            <a:r>
              <a:rPr lang="en-US" sz="3300" dirty="0">
                <a:latin typeface="Constantia" pitchFamily="18" charset="0"/>
              </a:rPr>
              <a:t> </a:t>
            </a:r>
          </a:p>
          <a:p>
            <a:r>
              <a:rPr lang="en-US" sz="3300" b="1" dirty="0" err="1">
                <a:latin typeface="Constantia" pitchFamily="18" charset="0"/>
              </a:rPr>
              <a:t>Counsellor</a:t>
            </a:r>
            <a:r>
              <a:rPr lang="en-US" sz="3300" b="1" dirty="0">
                <a:latin typeface="Constantia" pitchFamily="18" charset="0"/>
              </a:rPr>
              <a:t>: </a:t>
            </a:r>
            <a:r>
              <a:rPr lang="en-US" sz="3300" dirty="0">
                <a:latin typeface="Constantia" pitchFamily="18" charset="0"/>
              </a:rPr>
              <a:t>The </a:t>
            </a:r>
            <a:r>
              <a:rPr lang="en-US" sz="3300" dirty="0" err="1">
                <a:latin typeface="Constantia" pitchFamily="18" charset="0"/>
              </a:rPr>
              <a:t>counsellor</a:t>
            </a:r>
            <a:r>
              <a:rPr lang="en-US" sz="3300" dirty="0">
                <a:latin typeface="Constantia" pitchFamily="18" charset="0"/>
              </a:rPr>
              <a:t>, has been brought up in a traditional family, which considers homosexuality as a sin, the </a:t>
            </a:r>
            <a:r>
              <a:rPr lang="en-US" sz="3300" dirty="0" err="1">
                <a:latin typeface="Constantia" pitchFamily="18" charset="0"/>
              </a:rPr>
              <a:t>counsellor</a:t>
            </a:r>
            <a:r>
              <a:rPr lang="en-US" sz="3300" dirty="0">
                <a:latin typeface="Constantia" pitchFamily="18" charset="0"/>
              </a:rPr>
              <a:t> also dislikes the concept of homosexuality and is open about 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20040"/>
            <a:ext cx="7848600" cy="746760"/>
          </a:xfrm>
        </p:spPr>
        <p:txBody>
          <a:bodyPr>
            <a:noAutofit/>
          </a:bodyPr>
          <a:lstStyle/>
          <a:p>
            <a:r>
              <a:rPr lang="en-US" b="1" dirty="0">
                <a:latin typeface="Constantia" pitchFamily="18" charset="0"/>
              </a:rPr>
              <a:t>Questions for </a:t>
            </a:r>
            <a:r>
              <a:rPr lang="en-US" b="1" dirty="0" smtClean="0">
                <a:latin typeface="Constantia" pitchFamily="18" charset="0"/>
              </a:rPr>
              <a:t>Participants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9416"/>
            <a:ext cx="7620000" cy="48463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000" dirty="0" smtClean="0">
                <a:latin typeface="Constantia" pitchFamily="18" charset="0"/>
              </a:rPr>
              <a:t>Q1. In </a:t>
            </a:r>
            <a:r>
              <a:rPr lang="en-US" sz="3000" dirty="0">
                <a:latin typeface="Constantia" pitchFamily="18" charset="0"/>
              </a:rPr>
              <a:t>what ways could the counsellor’s </a:t>
            </a:r>
            <a:r>
              <a:rPr lang="en-US" sz="3000" dirty="0" smtClean="0">
                <a:latin typeface="Constantia" pitchFamily="18" charset="0"/>
              </a:rPr>
              <a:t> opinion </a:t>
            </a:r>
            <a:endParaRPr lang="en-US" sz="3000" dirty="0">
              <a:latin typeface="Constantia" pitchFamily="18" charset="0"/>
            </a:endParaRPr>
          </a:p>
          <a:p>
            <a:pPr>
              <a:buNone/>
            </a:pPr>
            <a:r>
              <a:rPr lang="en-US" sz="3000" dirty="0" smtClean="0">
                <a:latin typeface="Constantia" pitchFamily="18" charset="0"/>
              </a:rPr>
              <a:t>       affect </a:t>
            </a:r>
            <a:r>
              <a:rPr lang="en-US" sz="3000" dirty="0">
                <a:latin typeface="Constantia" pitchFamily="18" charset="0"/>
              </a:rPr>
              <a:t>the </a:t>
            </a:r>
            <a:r>
              <a:rPr lang="en-US" sz="3000" dirty="0" err="1">
                <a:latin typeface="Constantia" pitchFamily="18" charset="0"/>
              </a:rPr>
              <a:t>counselling</a:t>
            </a:r>
            <a:r>
              <a:rPr lang="en-US" sz="3000" dirty="0">
                <a:latin typeface="Constantia" pitchFamily="18" charset="0"/>
              </a:rPr>
              <a:t> process?</a:t>
            </a:r>
          </a:p>
          <a:p>
            <a:pPr>
              <a:buNone/>
            </a:pPr>
            <a:endParaRPr lang="en-US" sz="3000" dirty="0">
              <a:latin typeface="Constantia" pitchFamily="18" charset="0"/>
            </a:endParaRPr>
          </a:p>
          <a:p>
            <a:pPr>
              <a:buNone/>
            </a:pPr>
            <a:r>
              <a:rPr lang="en-US" sz="3000" dirty="0" smtClean="0">
                <a:latin typeface="Constantia" pitchFamily="18" charset="0"/>
              </a:rPr>
              <a:t>Q2</a:t>
            </a:r>
            <a:r>
              <a:rPr lang="en-US" sz="3000" dirty="0">
                <a:latin typeface="Constantia" pitchFamily="18" charset="0"/>
              </a:rPr>
              <a:t>. If you were a </a:t>
            </a:r>
            <a:r>
              <a:rPr lang="en-US" sz="3000" dirty="0" err="1">
                <a:latin typeface="Constantia" pitchFamily="18" charset="0"/>
              </a:rPr>
              <a:t>counsellor</a:t>
            </a:r>
            <a:r>
              <a:rPr lang="en-US" sz="3000" dirty="0">
                <a:latin typeface="Constantia" pitchFamily="18" charset="0"/>
              </a:rPr>
              <a:t> how would you have </a:t>
            </a:r>
            <a:r>
              <a:rPr lang="en-US" sz="3000" dirty="0" smtClean="0"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en-US" sz="3000" dirty="0">
                <a:latin typeface="Constantia" pitchFamily="18" charset="0"/>
              </a:rPr>
              <a:t> </a:t>
            </a:r>
            <a:r>
              <a:rPr lang="en-US" sz="3000" dirty="0" smtClean="0">
                <a:latin typeface="Constantia" pitchFamily="18" charset="0"/>
              </a:rPr>
              <a:t>      proceeded</a:t>
            </a:r>
            <a:r>
              <a:rPr lang="en-US" sz="3000" dirty="0">
                <a:latin typeface="Constantia" pitchFamily="18" charset="0"/>
              </a:rPr>
              <a:t>?</a:t>
            </a:r>
          </a:p>
          <a:p>
            <a:pPr>
              <a:buNone/>
            </a:pPr>
            <a:endParaRPr lang="en-US" sz="3000" dirty="0">
              <a:latin typeface="Constantia" pitchFamily="18" charset="0"/>
            </a:endParaRPr>
          </a:p>
          <a:p>
            <a:pPr>
              <a:buNone/>
            </a:pPr>
            <a:r>
              <a:rPr lang="en-US" sz="3000" dirty="0" smtClean="0">
                <a:latin typeface="Constantia" pitchFamily="18" charset="0"/>
              </a:rPr>
              <a:t>Q3</a:t>
            </a:r>
            <a:r>
              <a:rPr lang="en-US" sz="3000" dirty="0">
                <a:latin typeface="Constantia" pitchFamily="18" charset="0"/>
              </a:rPr>
              <a:t>. Why is it important for a </a:t>
            </a:r>
            <a:r>
              <a:rPr lang="en-US" sz="3000" dirty="0" err="1">
                <a:latin typeface="Constantia" pitchFamily="18" charset="0"/>
              </a:rPr>
              <a:t>counsellor</a:t>
            </a:r>
            <a:r>
              <a:rPr lang="en-US" sz="3000" dirty="0">
                <a:latin typeface="Constantia" pitchFamily="18" charset="0"/>
              </a:rPr>
              <a:t> to </a:t>
            </a:r>
            <a:r>
              <a:rPr lang="en-US" sz="3000" dirty="0" smtClean="0">
                <a:latin typeface="Constantia" pitchFamily="18" charset="0"/>
              </a:rPr>
              <a:t>   </a:t>
            </a:r>
          </a:p>
          <a:p>
            <a:pPr>
              <a:buNone/>
            </a:pPr>
            <a:r>
              <a:rPr lang="en-US" sz="3000" dirty="0" smtClean="0">
                <a:latin typeface="Constantia" pitchFamily="18" charset="0"/>
              </a:rPr>
              <a:t>       examine </a:t>
            </a:r>
            <a:r>
              <a:rPr lang="en-US" sz="3000" dirty="0">
                <a:latin typeface="Constantia" pitchFamily="18" charset="0"/>
              </a:rPr>
              <a:t>and understand her/his own </a:t>
            </a:r>
            <a:r>
              <a:rPr lang="en-US" sz="3000" dirty="0" smtClean="0">
                <a:latin typeface="Constantia" pitchFamily="18" charset="0"/>
              </a:rPr>
              <a:t>      </a:t>
            </a:r>
          </a:p>
          <a:p>
            <a:pPr>
              <a:buNone/>
            </a:pPr>
            <a:r>
              <a:rPr lang="en-US" sz="3000" dirty="0">
                <a:latin typeface="Constantia" pitchFamily="18" charset="0"/>
              </a:rPr>
              <a:t> </a:t>
            </a:r>
            <a:r>
              <a:rPr lang="en-US" sz="3000" dirty="0" smtClean="0">
                <a:latin typeface="Constantia" pitchFamily="18" charset="0"/>
              </a:rPr>
              <a:t>      attitudes</a:t>
            </a:r>
            <a:r>
              <a:rPr lang="en-US" sz="3000" dirty="0">
                <a:latin typeface="Constantia" pitchFamily="18" charset="0"/>
              </a:rPr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4900" b="1" dirty="0">
                <a:latin typeface="Constantia" pitchFamily="18" charset="0"/>
              </a:rPr>
              <a:t>Summary </a:t>
            </a:r>
            <a:r>
              <a:rPr lang="en-US" sz="4900" b="1" dirty="0" smtClean="0">
                <a:latin typeface="Constantia" pitchFamily="18" charset="0"/>
              </a:rPr>
              <a:t>– </a:t>
            </a:r>
            <a:r>
              <a:rPr lang="en-US" sz="4900" b="1" dirty="0">
                <a:latin typeface="Constantia" pitchFamily="18" charset="0"/>
              </a:rPr>
              <a:t>Remember</a:t>
            </a:r>
            <a:r>
              <a:rPr lang="en-US" sz="4900" b="1" dirty="0" smtClean="0">
                <a:latin typeface="Constantia" pitchFamily="18" charset="0"/>
              </a:rPr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96200" cy="4876800"/>
          </a:xfrm>
        </p:spPr>
        <p:txBody>
          <a:bodyPr>
            <a:normAutofit fontScale="325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sz="7200" dirty="0">
                <a:latin typeface="Constantia" pitchFamily="18" charset="0"/>
              </a:rPr>
              <a:t>Our culture and experiences mould our value </a:t>
            </a:r>
            <a:r>
              <a:rPr lang="en-US" sz="7200" dirty="0" smtClean="0">
                <a:latin typeface="Constantia" pitchFamily="18" charset="0"/>
              </a:rPr>
              <a:t>system</a:t>
            </a:r>
          </a:p>
          <a:p>
            <a:pPr lvl="0">
              <a:lnSpc>
                <a:spcPct val="120000"/>
              </a:lnSpc>
              <a:buNone/>
            </a:pPr>
            <a:endParaRPr lang="en-US" sz="7200" dirty="0">
              <a:latin typeface="Constantia" pitchFamily="18" charset="0"/>
            </a:endParaRPr>
          </a:p>
          <a:p>
            <a:pPr lvl="0">
              <a:lnSpc>
                <a:spcPct val="120000"/>
              </a:lnSpc>
            </a:pPr>
            <a:r>
              <a:rPr lang="en-US" sz="7200" dirty="0">
                <a:latin typeface="Constantia" pitchFamily="18" charset="0"/>
              </a:rPr>
              <a:t>The environment often influences us and leads to the formation of biases and prejudices that we are not always conscious of </a:t>
            </a:r>
            <a:endParaRPr lang="en-US" sz="7200" dirty="0" smtClean="0">
              <a:latin typeface="Constantia" pitchFamily="18" charset="0"/>
            </a:endParaRPr>
          </a:p>
          <a:p>
            <a:pPr lvl="0">
              <a:lnSpc>
                <a:spcPct val="120000"/>
              </a:lnSpc>
              <a:buNone/>
            </a:pPr>
            <a:endParaRPr lang="en-US" sz="7200" dirty="0">
              <a:latin typeface="Constantia" pitchFamily="18" charset="0"/>
            </a:endParaRPr>
          </a:p>
          <a:p>
            <a:pPr lvl="0">
              <a:lnSpc>
                <a:spcPct val="120000"/>
              </a:lnSpc>
            </a:pPr>
            <a:r>
              <a:rPr lang="en-US" sz="7200" dirty="0">
                <a:latin typeface="Constantia" pitchFamily="18" charset="0"/>
              </a:rPr>
              <a:t>Values and attitudes are unconscious but influence our work in strong </a:t>
            </a:r>
            <a:r>
              <a:rPr lang="en-US" sz="7200" dirty="0" smtClean="0">
                <a:latin typeface="Constantia" pitchFamily="18" charset="0"/>
              </a:rPr>
              <a:t>ways</a:t>
            </a:r>
          </a:p>
          <a:p>
            <a:pPr lvl="0">
              <a:lnSpc>
                <a:spcPct val="120000"/>
              </a:lnSpc>
              <a:buNone/>
            </a:pPr>
            <a:endParaRPr lang="en-US" sz="7200" dirty="0">
              <a:latin typeface="Constantia" pitchFamily="18" charset="0"/>
            </a:endParaRPr>
          </a:p>
          <a:p>
            <a:pPr lvl="0">
              <a:lnSpc>
                <a:spcPct val="120000"/>
              </a:lnSpc>
            </a:pPr>
            <a:r>
              <a:rPr lang="en-US" sz="7200" dirty="0">
                <a:latin typeface="Constantia" pitchFamily="18" charset="0"/>
              </a:rPr>
              <a:t>We need to be aware of our values, attitudes and beliefs and how they could hamper our work in the area of sexual </a:t>
            </a:r>
            <a:r>
              <a:rPr lang="en-US" sz="7200" dirty="0" smtClean="0">
                <a:latin typeface="Constantia" pitchFamily="18" charset="0"/>
              </a:rPr>
              <a:t>health</a:t>
            </a:r>
          </a:p>
          <a:p>
            <a:pPr lvl="0">
              <a:lnSpc>
                <a:spcPct val="120000"/>
              </a:lnSpc>
              <a:buNone/>
            </a:pPr>
            <a:endParaRPr lang="en-US" sz="7200" dirty="0">
              <a:latin typeface="Constantia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>
                <a:latin typeface="Constantia" pitchFamily="18" charset="0"/>
              </a:rPr>
              <a:t>Questions to ask oneself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dirty="0" smtClean="0"/>
              <a:t>Read each statement (refer to handout in supplementary manual) and reflect on it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need to share, unless willing to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rmAutofit/>
          </a:bodyPr>
          <a:lstStyle/>
          <a:p>
            <a:r>
              <a:rPr lang="en-US" sz="4900" b="1" dirty="0">
                <a:latin typeface="Constantia" pitchFamily="18" charset="0"/>
              </a:rPr>
              <a:t>Important</a:t>
            </a:r>
            <a:r>
              <a:rPr lang="en-US" sz="4900" b="1" dirty="0" smtClean="0">
                <a:latin typeface="Constantia" pitchFamily="18" charset="0"/>
              </a:rPr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696200" cy="4876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000" dirty="0" smtClean="0">
                <a:latin typeface="Constantia" pitchFamily="18" charset="0"/>
              </a:rPr>
              <a:t>   Counselling </a:t>
            </a:r>
            <a:r>
              <a:rPr lang="en-US" sz="3000" dirty="0">
                <a:latin typeface="Constantia" pitchFamily="18" charset="0"/>
              </a:rPr>
              <a:t>regarding sensitive and deeply personal </a:t>
            </a:r>
            <a:r>
              <a:rPr lang="en-US" sz="3000" dirty="0" smtClean="0">
                <a:latin typeface="Constantia" pitchFamily="18" charset="0"/>
              </a:rPr>
              <a:t>topics </a:t>
            </a:r>
            <a:r>
              <a:rPr lang="en-US" sz="3000" dirty="0">
                <a:latin typeface="Constantia" pitchFamily="18" charset="0"/>
              </a:rPr>
              <a:t>requires counsellor to</a:t>
            </a:r>
            <a:r>
              <a:rPr lang="en-US" sz="3000" dirty="0" smtClean="0">
                <a:latin typeface="Constantia" pitchFamily="18" charset="0"/>
              </a:rPr>
              <a:t>:</a:t>
            </a:r>
          </a:p>
          <a:p>
            <a:pPr>
              <a:buNone/>
            </a:pPr>
            <a:endParaRPr lang="en-US" sz="3000" dirty="0">
              <a:latin typeface="Constantia" pitchFamily="18" charset="0"/>
            </a:endParaRPr>
          </a:p>
          <a:p>
            <a:pPr lvl="0"/>
            <a:r>
              <a:rPr lang="en-US" sz="3000" dirty="0">
                <a:latin typeface="Constantia" pitchFamily="18" charset="0"/>
              </a:rPr>
              <a:t>Feel secure and at ease when enquiring about intimate matters </a:t>
            </a:r>
          </a:p>
          <a:p>
            <a:pPr lvl="0"/>
            <a:r>
              <a:rPr lang="en-US" sz="3000" dirty="0">
                <a:latin typeface="Constantia" pitchFamily="18" charset="0"/>
              </a:rPr>
              <a:t>Be able to convince clients of the need to talk about taboo topics </a:t>
            </a:r>
          </a:p>
          <a:p>
            <a:pPr lvl="0"/>
            <a:r>
              <a:rPr lang="en-US" sz="3000" dirty="0">
                <a:latin typeface="Constantia" pitchFamily="18" charset="0"/>
              </a:rPr>
              <a:t>Focus the discussion on specific practices and </a:t>
            </a:r>
            <a:r>
              <a:rPr lang="en-US" sz="3000" dirty="0" err="1">
                <a:latin typeface="Constantia" pitchFamily="18" charset="0"/>
              </a:rPr>
              <a:t>behaviours</a:t>
            </a:r>
            <a:endParaRPr lang="en-US" sz="3000" dirty="0">
              <a:latin typeface="Constantia" pitchFamily="18" charset="0"/>
            </a:endParaRPr>
          </a:p>
          <a:p>
            <a:pPr lvl="0"/>
            <a:r>
              <a:rPr lang="en-US" sz="3000" dirty="0">
                <a:latin typeface="Constantia" pitchFamily="18" charset="0"/>
              </a:rPr>
              <a:t>Find culturally acceptable ways of dealing with sensitive topics (e.g. instructing clients in “safer” or “protected” sex)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b="1" dirty="0">
                <a:latin typeface="Constantia" pitchFamily="18" charset="0"/>
              </a:rPr>
              <a:t>Group Work – 3 groups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696200" cy="4876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		      </a:t>
            </a:r>
            <a:r>
              <a:rPr lang="en-US" sz="2800" b="1" dirty="0" smtClean="0">
                <a:latin typeface="Constantia" pitchFamily="18" charset="0"/>
              </a:rPr>
              <a:t>Situation </a:t>
            </a:r>
            <a:r>
              <a:rPr lang="en-US" sz="2800" b="1" dirty="0">
                <a:latin typeface="Constantia" pitchFamily="18" charset="0"/>
              </a:rPr>
              <a:t>Card 2 - Maya’s </a:t>
            </a:r>
            <a:r>
              <a:rPr lang="en-US" sz="2800" b="1" dirty="0" smtClean="0">
                <a:latin typeface="Constantia" pitchFamily="18" charset="0"/>
              </a:rPr>
              <a:t>Story</a:t>
            </a: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Maya </a:t>
            </a:r>
            <a:r>
              <a:rPr lang="en-US" sz="2800" dirty="0">
                <a:latin typeface="Constantia" pitchFamily="18" charset="0"/>
              </a:rPr>
              <a:t>is 19 years old and is in love with </a:t>
            </a:r>
            <a:r>
              <a:rPr lang="en-US" sz="2800" dirty="0" err="1">
                <a:latin typeface="Constantia" pitchFamily="18" charset="0"/>
              </a:rPr>
              <a:t>Prakash</a:t>
            </a:r>
            <a:r>
              <a:rPr lang="en-US" sz="2800" dirty="0">
                <a:latin typeface="Constantia" pitchFamily="18" charset="0"/>
              </a:rPr>
              <a:t> who </a:t>
            </a:r>
            <a:endParaRPr lang="en-US" sz="28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is </a:t>
            </a:r>
            <a:r>
              <a:rPr lang="en-US" sz="2800" dirty="0">
                <a:latin typeface="Constantia" pitchFamily="18" charset="0"/>
              </a:rPr>
              <a:t>21 years. They are in college. </a:t>
            </a:r>
            <a:r>
              <a:rPr lang="en-US" sz="2800" dirty="0" err="1">
                <a:latin typeface="Constantia" pitchFamily="18" charset="0"/>
              </a:rPr>
              <a:t>Prakash</a:t>
            </a:r>
            <a:r>
              <a:rPr lang="en-US" sz="2800" dirty="0">
                <a:latin typeface="Constantia" pitchFamily="18" charset="0"/>
              </a:rPr>
              <a:t> feels that a </a:t>
            </a:r>
            <a:endParaRPr lang="en-US" sz="28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way </a:t>
            </a:r>
            <a:r>
              <a:rPr lang="en-US" sz="2800" dirty="0">
                <a:latin typeface="Constantia" pitchFamily="18" charset="0"/>
              </a:rPr>
              <a:t>to show affection towards one’s partner is by </a:t>
            </a:r>
            <a:endParaRPr lang="en-US" sz="28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having </a:t>
            </a:r>
            <a:r>
              <a:rPr lang="en-US" sz="2800" dirty="0">
                <a:latin typeface="Constantia" pitchFamily="18" charset="0"/>
              </a:rPr>
              <a:t>sex. Maya feels that one should remain a </a:t>
            </a:r>
            <a:endParaRPr lang="en-US" sz="28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virgin </a:t>
            </a:r>
            <a:r>
              <a:rPr lang="en-US" sz="2800" dirty="0">
                <a:latin typeface="Constantia" pitchFamily="18" charset="0"/>
              </a:rPr>
              <a:t>until marriage. </a:t>
            </a:r>
            <a:r>
              <a:rPr lang="en-US" sz="2800" dirty="0" err="1">
                <a:latin typeface="Constantia" pitchFamily="18" charset="0"/>
              </a:rPr>
              <a:t>Prakash</a:t>
            </a:r>
            <a:r>
              <a:rPr lang="en-US" sz="2800" dirty="0">
                <a:latin typeface="Constantia" pitchFamily="18" charset="0"/>
              </a:rPr>
              <a:t> and Maya go to a </a:t>
            </a:r>
            <a:endParaRPr lang="en-US" sz="28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guesthouse </a:t>
            </a:r>
            <a:r>
              <a:rPr lang="en-US" sz="2800" dirty="0">
                <a:latin typeface="Constantia" pitchFamily="18" charset="0"/>
              </a:rPr>
              <a:t>and </a:t>
            </a:r>
            <a:r>
              <a:rPr lang="en-US" sz="2800" dirty="0" err="1">
                <a:latin typeface="Constantia" pitchFamily="18" charset="0"/>
              </a:rPr>
              <a:t>Prakash</a:t>
            </a:r>
            <a:r>
              <a:rPr lang="en-US" sz="2800" dirty="0">
                <a:latin typeface="Constantia" pitchFamily="18" charset="0"/>
              </a:rPr>
              <a:t> makes overtures to her. </a:t>
            </a:r>
            <a:endParaRPr lang="en-US" sz="28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Constantia" pitchFamily="18" charset="0"/>
              </a:rPr>
              <a:t>Maya </a:t>
            </a:r>
            <a:r>
              <a:rPr lang="en-US" sz="2800" dirty="0">
                <a:latin typeface="Constantia" pitchFamily="18" charset="0"/>
              </a:rPr>
              <a:t>now feels compromised</a:t>
            </a:r>
            <a:r>
              <a:rPr lang="en-US" sz="2800" dirty="0" smtClean="0">
                <a:latin typeface="Constantia" pitchFamily="18" charset="0"/>
              </a:rPr>
              <a:t>.</a:t>
            </a:r>
          </a:p>
          <a:p>
            <a:pPr>
              <a:buNone/>
            </a:pPr>
            <a:endParaRPr lang="en-US" sz="2800" dirty="0">
              <a:latin typeface="Constantia" pitchFamily="18" charset="0"/>
            </a:endParaRPr>
          </a:p>
          <a:p>
            <a:pPr>
              <a:buNone/>
            </a:pPr>
            <a:r>
              <a:rPr lang="en-US" sz="2800" dirty="0">
                <a:latin typeface="Constantia" pitchFamily="18" charset="0"/>
              </a:rPr>
              <a:t>What happened next? Complete the story…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351</Words>
  <Application>Microsoft Office PowerPoint</Application>
  <PresentationFormat>On-screen Show (4:3)</PresentationFormat>
  <Paragraphs>58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Slide 1</vt:lpstr>
      <vt:lpstr>Agree-Disagree Game</vt:lpstr>
      <vt:lpstr>Discussion</vt:lpstr>
      <vt:lpstr>Situation Card 1</vt:lpstr>
      <vt:lpstr>Questions for Participants</vt:lpstr>
      <vt:lpstr>Summary – Remember!</vt:lpstr>
      <vt:lpstr>Questions to ask oneself</vt:lpstr>
      <vt:lpstr>Important!</vt:lpstr>
      <vt:lpstr>Group Work – 3 groups</vt:lpstr>
      <vt:lpstr>Exploring Cultural Attitudes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TAPTI</cp:lastModifiedBy>
  <cp:revision>27</cp:revision>
  <dcterms:created xsi:type="dcterms:W3CDTF">2009-12-15T09:25:16Z</dcterms:created>
  <dcterms:modified xsi:type="dcterms:W3CDTF">2010-01-13T05:15:26Z</dcterms:modified>
</cp:coreProperties>
</file>