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73" r:id="rId3"/>
    <p:sldId id="274" r:id="rId4"/>
    <p:sldId id="265" r:id="rId5"/>
    <p:sldId id="266" r:id="rId6"/>
    <p:sldId id="267" r:id="rId7"/>
    <p:sldId id="257" r:id="rId8"/>
    <p:sldId id="258" r:id="rId9"/>
    <p:sldId id="259" r:id="rId10"/>
    <p:sldId id="260" r:id="rId11"/>
    <p:sldId id="263" r:id="rId12"/>
    <p:sldId id="264" r:id="rId13"/>
    <p:sldId id="268" r:id="rId14"/>
    <p:sldId id="272" r:id="rId15"/>
    <p:sldId id="271" r:id="rId16"/>
    <p:sldId id="270" r:id="rId17"/>
    <p:sldId id="261" r:id="rId18"/>
    <p:sldId id="262" r:id="rId19"/>
    <p:sldId id="275" r:id="rId2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42" d="100"/>
          <a:sy n="42" d="100"/>
        </p:scale>
        <p:origin x="-120" y="-57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5" name="Rounded Rectangle 4"/>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n-US" smtClean="0"/>
              <a:t>Click to edit Master title style</a:t>
            </a:r>
            <a:endParaRPr lang="en-US"/>
          </a:p>
        </p:txBody>
      </p:sp>
      <p:sp>
        <p:nvSpPr>
          <p:cNvPr id="11" name="Date Placeholder 27"/>
          <p:cNvSpPr>
            <a:spLocks noGrp="1"/>
          </p:cNvSpPr>
          <p:nvPr>
            <p:ph type="dt" sz="half" idx="10"/>
          </p:nvPr>
        </p:nvSpPr>
        <p:spPr/>
        <p:txBody>
          <a:bodyPr/>
          <a:lstStyle>
            <a:lvl1pPr>
              <a:defRPr/>
            </a:lvl1pPr>
          </a:lstStyle>
          <a:p>
            <a:pPr>
              <a:defRPr/>
            </a:pPr>
            <a:fld id="{D7C11FDE-30AB-4630-B5DD-EA17946E0BB4}" type="datetimeFigureOut">
              <a:rPr lang="en-US"/>
              <a:pPr>
                <a:defRPr/>
              </a:pPr>
              <a:t>1/6/2010</a:t>
            </a:fld>
            <a:endParaRPr lang="en-US"/>
          </a:p>
        </p:txBody>
      </p:sp>
      <p:sp>
        <p:nvSpPr>
          <p:cNvPr id="12" name="Footer Placeholder 16"/>
          <p:cNvSpPr>
            <a:spLocks noGrp="1"/>
          </p:cNvSpPr>
          <p:nvPr>
            <p:ph type="ftr" sz="quarter" idx="11"/>
          </p:nvPr>
        </p:nvSpPr>
        <p:spPr/>
        <p:txBody>
          <a:bodyPr/>
          <a:lstStyle>
            <a:lvl1pPr>
              <a:defRPr/>
            </a:lvl1pPr>
          </a:lstStyle>
          <a:p>
            <a:pPr>
              <a:defRPr/>
            </a:pPr>
            <a:endParaRPr lang="en-US"/>
          </a:p>
        </p:txBody>
      </p:sp>
      <p:sp>
        <p:nvSpPr>
          <p:cNvPr id="13" name="Slide Number Placeholder 28"/>
          <p:cNvSpPr>
            <a:spLocks noGrp="1"/>
          </p:cNvSpPr>
          <p:nvPr>
            <p:ph type="sldNum" sz="quarter" idx="12"/>
          </p:nvPr>
        </p:nvSpPr>
        <p:spPr/>
        <p:txBody>
          <a:bodyPr/>
          <a:lstStyle>
            <a:lvl1pPr>
              <a:defRPr sz="1400">
                <a:solidFill>
                  <a:srgbClr val="FFFFFF"/>
                </a:solidFill>
              </a:defRPr>
            </a:lvl1pPr>
          </a:lstStyle>
          <a:p>
            <a:pPr>
              <a:defRPr/>
            </a:pPr>
            <a:fld id="{837F7804-7807-47E6-88A6-4E4302F15D06}"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B6983D3B-895E-47DD-A777-A3C4C68C1ED8}" type="datetimeFigureOut">
              <a:rPr lang="en-US"/>
              <a:pPr>
                <a:defRPr/>
              </a:pPr>
              <a:t>1/6/2010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168F92AB-1D1B-4221-95FE-98BAA8003CC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D22D7363-F644-4237-975A-EE273DFDA0D8}" type="datetimeFigureOut">
              <a:rPr lang="en-US"/>
              <a:pPr>
                <a:defRPr/>
              </a:pPr>
              <a:t>1/6/2010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B3414263-8B0F-4CC0-B881-18D16B85964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914400" y="1447800"/>
            <a:ext cx="77724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FB5B4495-4AA6-4F06-9F01-67B6298ABADD}" type="datetimeFigureOut">
              <a:rPr lang="en-US"/>
              <a:pPr>
                <a:defRPr/>
              </a:pPr>
              <a:t>1/6/2010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9A4B08C4-186F-496E-A2B1-082E95103D5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5" name="Rounded Rectangle 4"/>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722313" y="952500"/>
            <a:ext cx="7772400" cy="1362075"/>
          </a:xfrm>
        </p:spPr>
        <p:txBody>
          <a:bodyPr/>
          <a:lstStyle>
            <a:lvl1pPr algn="l">
              <a:buNone/>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fld id="{E29AB194-912F-40C3-8E4D-40B4E15E8630}" type="datetimeFigureOut">
              <a:rPr lang="en-US"/>
              <a:pPr>
                <a:defRPr/>
              </a:pPr>
              <a:t>1/6/2010</a:t>
            </a:fld>
            <a:endParaRPr lang="en-US"/>
          </a:p>
        </p:txBody>
      </p:sp>
      <p:sp>
        <p:nvSpPr>
          <p:cNvPr id="10" name="Footer Placeholder 4"/>
          <p:cNvSpPr>
            <a:spLocks noGrp="1"/>
          </p:cNvSpPr>
          <p:nvPr>
            <p:ph type="ftr" sz="quarter" idx="11"/>
          </p:nvPr>
        </p:nvSpPr>
        <p:spPr>
          <a:xfrm>
            <a:off x="800100" y="6172200"/>
            <a:ext cx="4000500" cy="457200"/>
          </a:xfrm>
        </p:spPr>
        <p:txBody>
          <a:bodyPr/>
          <a:lstStyle>
            <a:lvl1pPr>
              <a:defRPr/>
            </a:lvl1pPr>
          </a:lstStyle>
          <a:p>
            <a:pPr>
              <a:defRPr/>
            </a:pPr>
            <a:endParaRPr lang="en-US"/>
          </a:p>
        </p:txBody>
      </p:sp>
      <p:sp>
        <p:nvSpPr>
          <p:cNvPr id="11" name="Slide Number Placeholder 5"/>
          <p:cNvSpPr>
            <a:spLocks noGrp="1"/>
          </p:cNvSpPr>
          <p:nvPr>
            <p:ph type="sldNum" sz="quarter" idx="12"/>
          </p:nvPr>
        </p:nvSpPr>
        <p:spPr>
          <a:xfrm>
            <a:off x="146050" y="6208713"/>
            <a:ext cx="457200" cy="457200"/>
          </a:xfrm>
        </p:spPr>
        <p:txBody>
          <a:bodyPr/>
          <a:lstStyle>
            <a:lvl1pPr>
              <a:defRPr/>
            </a:lvl1pPr>
          </a:lstStyle>
          <a:p>
            <a:pPr>
              <a:defRPr/>
            </a:pPr>
            <a:fld id="{E05AB7D5-362C-4F82-8729-653EF2C4CC80}"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91440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93395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7AA1684D-5C22-4B9C-BE4A-2AF009194610}" type="datetimeFigureOut">
              <a:rPr lang="en-US"/>
              <a:pPr>
                <a:defRPr/>
              </a:pPr>
              <a:t>1/6/2010</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9BE5B004-BCF2-4566-9DBD-CB2EE811D50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half" idx="2"/>
          </p:nvPr>
        </p:nvSpPr>
        <p:spPr>
          <a:xfrm>
            <a:off x="9144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4"/>
          </p:nvPr>
        </p:nvSpPr>
        <p:spPr>
          <a:xfrm>
            <a:off x="49530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510BD986-5086-4970-B9F9-56DF6C974DFC}" type="datetimeFigureOut">
              <a:rPr lang="en-US"/>
              <a:pPr>
                <a:defRPr/>
              </a:pPr>
              <a:t>1/6/2010</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C2E5E927-1269-4A6E-9AE7-1F7E16964BF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BF82C81E-B86D-4E65-90B5-037DE06137EB}" type="datetimeFigureOut">
              <a:rPr lang="en-US"/>
              <a:pPr>
                <a:defRPr/>
              </a:pPr>
              <a:t>1/6/2010</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29822A50-54DC-4E00-B903-A447B31139D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41E37ED4-269E-47C5-8AFE-BB630D7760EF}" type="datetimeFigureOut">
              <a:rPr lang="en-US"/>
              <a:pPr>
                <a:defRPr/>
              </a:pPr>
              <a:t>1/6/2010</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C5352EA6-E54B-4CD0-AD37-99D793209F5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914400" y="273050"/>
            <a:ext cx="7772400" cy="1143000"/>
          </a:xfrm>
        </p:spPr>
        <p:txBody>
          <a:bodyPr/>
          <a:lstStyle>
            <a:lvl1pPr algn="l">
              <a:buNone/>
              <a:defRPr sz="4000" b="0"/>
            </a:lvl1pPr>
          </a:lstStyle>
          <a:p>
            <a:r>
              <a:rPr lang="en-US" smtClean="0"/>
              <a:t>Click to edit Master title style</a:t>
            </a:r>
            <a:endParaRPr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4"/>
          <p:cNvSpPr>
            <a:spLocks noGrp="1"/>
          </p:cNvSpPr>
          <p:nvPr>
            <p:ph type="dt" sz="half" idx="10"/>
          </p:nvPr>
        </p:nvSpPr>
        <p:spPr/>
        <p:txBody>
          <a:bodyPr/>
          <a:lstStyle>
            <a:lvl1pPr>
              <a:defRPr/>
            </a:lvl1pPr>
          </a:lstStyle>
          <a:p>
            <a:pPr>
              <a:defRPr/>
            </a:pPr>
            <a:fld id="{B096ACDA-9505-4768-A180-59374AA21A30}" type="datetimeFigureOut">
              <a:rPr lang="en-US"/>
              <a:pPr>
                <a:defRPr/>
              </a:pPr>
              <a:t>1/6/2010</a:t>
            </a:fld>
            <a:endParaRPr lang="en-US"/>
          </a:p>
        </p:txBody>
      </p:sp>
      <p:sp>
        <p:nvSpPr>
          <p:cNvPr id="8" name="Footer Placeholder 5"/>
          <p:cNvSpPr>
            <a:spLocks noGrp="1"/>
          </p:cNvSpPr>
          <p:nvPr>
            <p:ph type="ftr" sz="quarter" idx="11"/>
          </p:nvPr>
        </p:nvSpPr>
        <p:spPr/>
        <p:txBody>
          <a:bodyPr/>
          <a:lstStyle>
            <a:lvl1pPr>
              <a:defRPr/>
            </a:lvl1pPr>
          </a:lstStyle>
          <a:p>
            <a:pPr>
              <a:defRPr/>
            </a:pPr>
            <a:endParaRPr lang="en-US"/>
          </a:p>
        </p:txBody>
      </p:sp>
      <p:sp>
        <p:nvSpPr>
          <p:cNvPr id="9" name="Slide Number Placeholder 6"/>
          <p:cNvSpPr>
            <a:spLocks noGrp="1"/>
          </p:cNvSpPr>
          <p:nvPr>
            <p:ph type="sldNum" sz="quarter" idx="12"/>
          </p:nvPr>
        </p:nvSpPr>
        <p:spPr/>
        <p:txBody>
          <a:bodyPr/>
          <a:lstStyle>
            <a:lvl1pPr>
              <a:defRPr/>
            </a:lvl1pPr>
          </a:lstStyle>
          <a:p>
            <a:pPr>
              <a:defRPr/>
            </a:pPr>
            <a:fld id="{60955DF1-93EA-4DC7-ADD5-32F222DEED5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pPr>
              <a:defRPr/>
            </a:pPr>
            <a:fld id="{FC4A06DA-9D1F-4F34-8DDF-385BC5644095}" type="datetimeFigureOut">
              <a:rPr lang="en-US"/>
              <a:pPr>
                <a:defRPr/>
              </a:pPr>
              <a:t>1/6/2010</a:t>
            </a:fld>
            <a:endParaRPr lang="en-US"/>
          </a:p>
        </p:txBody>
      </p:sp>
      <p:sp>
        <p:nvSpPr>
          <p:cNvPr id="9" name="Footer Placeholder 5"/>
          <p:cNvSpPr>
            <a:spLocks noGrp="1"/>
          </p:cNvSpPr>
          <p:nvPr>
            <p:ph type="ftr" sz="quarter" idx="11"/>
          </p:nvPr>
        </p:nvSpPr>
        <p:spPr>
          <a:xfrm>
            <a:off x="914400" y="6172200"/>
            <a:ext cx="3886200" cy="457200"/>
          </a:xfrm>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146050" y="6208713"/>
            <a:ext cx="457200" cy="457200"/>
          </a:xfrm>
        </p:spPr>
        <p:txBody>
          <a:bodyPr/>
          <a:lstStyle>
            <a:lvl1pPr>
              <a:defRPr/>
            </a:lvl1pPr>
          </a:lstStyle>
          <a:p>
            <a:pPr>
              <a:defRPr/>
            </a:pPr>
            <a:fld id="{C9DA53F8-440A-422A-90D9-1E23D3107E3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8" name="Rounded Rectangle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8" name="Title Placeholder 21"/>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en-US" smtClean="0"/>
              <a:t>Click to edit Master title style</a:t>
            </a:r>
          </a:p>
        </p:txBody>
      </p:sp>
      <p:sp>
        <p:nvSpPr>
          <p:cNvPr id="1029" name="Text Placeholder 12"/>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fontAlgn="auto" latinLnBrk="0" hangingPunct="1">
              <a:spcBef>
                <a:spcPts val="0"/>
              </a:spcBef>
              <a:spcAft>
                <a:spcPts val="0"/>
              </a:spcAft>
              <a:defRPr kumimoji="0" sz="1400">
                <a:solidFill>
                  <a:schemeClr val="tx2"/>
                </a:solidFill>
                <a:latin typeface="+mn-lt"/>
              </a:defRPr>
            </a:lvl1pPr>
          </a:lstStyle>
          <a:p>
            <a:pPr>
              <a:defRPr/>
            </a:pPr>
            <a:fld id="{299ADFA1-4E63-403C-AAD3-7E50F8E6F773}" type="datetimeFigureOut">
              <a:rPr lang="en-US"/>
              <a:pPr>
                <a:defRPr/>
              </a:pPr>
              <a:t>1/6/2010</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fontAlgn="auto" latinLnBrk="0" hangingPunct="1">
              <a:spcBef>
                <a:spcPts val="0"/>
              </a:spcBef>
              <a:spcAft>
                <a:spcPts val="0"/>
              </a:spcAft>
              <a:defRPr kumimoji="0" sz="1400">
                <a:solidFill>
                  <a:schemeClr val="tx2"/>
                </a:solidFill>
                <a:latin typeface="+mn-lt"/>
              </a:defRPr>
            </a:lvl1pPr>
          </a:lstStyle>
          <a:p>
            <a:pPr>
              <a:defRPr/>
            </a:pPr>
            <a:endParaRPr lang="en-US"/>
          </a:p>
        </p:txBody>
      </p:sp>
      <p:sp>
        <p:nvSpPr>
          <p:cNvPr id="23" name="Slide Number Placeholder 22"/>
          <p:cNvSpPr>
            <a:spLocks noGrp="1"/>
          </p:cNvSpPr>
          <p:nvPr>
            <p:ph type="sldNum" sz="quarter" idx="4"/>
          </p:nvPr>
        </p:nvSpPr>
        <p:spPr>
          <a:xfrm>
            <a:off x="146050" y="6210300"/>
            <a:ext cx="457200" cy="457200"/>
          </a:xfrm>
          <a:prstGeom prst="ellipse">
            <a:avLst/>
          </a:prstGeom>
          <a:solidFill>
            <a:schemeClr val="accent1"/>
          </a:solidFill>
        </p:spPr>
        <p:txBody>
          <a:bodyPr wrap="none" lIns="0" tIns="0" rIns="0" bIns="0" anchor="ctr" anchorCtr="1">
            <a:noAutofit/>
          </a:bodyPr>
          <a:lstStyle>
            <a:lvl1pPr algn="ctr" eaLnBrk="1" fontAlgn="auto" latinLnBrk="0" hangingPunct="1">
              <a:spcBef>
                <a:spcPts val="0"/>
              </a:spcBef>
              <a:spcAft>
                <a:spcPts val="0"/>
              </a:spcAft>
              <a:defRPr kumimoji="0" sz="1400">
                <a:solidFill>
                  <a:srgbClr val="FFFFFF"/>
                </a:solidFill>
                <a:latin typeface="+mj-lt"/>
                <a:ea typeface="+mj-ea"/>
                <a:cs typeface="+mj-cs"/>
              </a:defRPr>
            </a:lvl1pPr>
          </a:lstStyle>
          <a:p>
            <a:pPr>
              <a:defRPr/>
            </a:pPr>
            <a:fld id="{0A629B20-1226-4E25-A334-8AEC96960D6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30" r:id="rId1"/>
    <p:sldLayoutId id="2147483823" r:id="rId2"/>
    <p:sldLayoutId id="2147483831" r:id="rId3"/>
    <p:sldLayoutId id="2147483824" r:id="rId4"/>
    <p:sldLayoutId id="2147483825" r:id="rId5"/>
    <p:sldLayoutId id="2147483826" r:id="rId6"/>
    <p:sldLayoutId id="2147483827" r:id="rId7"/>
    <p:sldLayoutId id="2147483832" r:id="rId8"/>
    <p:sldLayoutId id="2147483833" r:id="rId9"/>
    <p:sldLayoutId id="2147483828" r:id="rId10"/>
    <p:sldLayoutId id="2147483829" r:id="rId11"/>
  </p:sldLayoutIdLst>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Franklin Gothic Book" pitchFamily="34" charset="0"/>
        </a:defRPr>
      </a:lvl2pPr>
      <a:lvl3pPr algn="l" rtl="0" eaLnBrk="0" fontAlgn="base" hangingPunct="0">
        <a:spcBef>
          <a:spcPct val="0"/>
        </a:spcBef>
        <a:spcAft>
          <a:spcPct val="0"/>
        </a:spcAft>
        <a:defRPr sz="4000">
          <a:solidFill>
            <a:schemeClr val="tx2"/>
          </a:solidFill>
          <a:latin typeface="Franklin Gothic Book" pitchFamily="34" charset="0"/>
        </a:defRPr>
      </a:lvl3pPr>
      <a:lvl4pPr algn="l" rtl="0" eaLnBrk="0" fontAlgn="base" hangingPunct="0">
        <a:spcBef>
          <a:spcPct val="0"/>
        </a:spcBef>
        <a:spcAft>
          <a:spcPct val="0"/>
        </a:spcAft>
        <a:defRPr sz="4000">
          <a:solidFill>
            <a:schemeClr val="tx2"/>
          </a:solidFill>
          <a:latin typeface="Franklin Gothic Book" pitchFamily="34" charset="0"/>
        </a:defRPr>
      </a:lvl4pPr>
      <a:lvl5pPr algn="l" rtl="0" eaLnBrk="0" fontAlgn="base" hangingPunct="0">
        <a:spcBef>
          <a:spcPct val="0"/>
        </a:spcBef>
        <a:spcAft>
          <a:spcPct val="0"/>
        </a:spcAft>
        <a:defRPr sz="4000">
          <a:solidFill>
            <a:schemeClr val="tx2"/>
          </a:solidFill>
          <a:latin typeface="Franklin Gothic Book" pitchFamily="34"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eaLnBrk="0" fontAlgn="base" hangingPunct="0">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E6B1AB"/>
        </a:buClr>
        <a:buSzPct val="8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A28E6A"/>
        </a:buClr>
        <a:buSzPct val="80000"/>
        <a:buFont typeface="Wingdings 2"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ctrTitle"/>
          </p:nvPr>
        </p:nvSpPr>
        <p:spPr>
          <a:xfrm>
            <a:off x="457200" y="1506538"/>
            <a:ext cx="8229600" cy="1470025"/>
          </a:xfrm>
        </p:spPr>
        <p:txBody>
          <a:bodyPr/>
          <a:lstStyle/>
          <a:p>
            <a:pPr eaLnBrk="1" hangingPunct="1"/>
            <a:r>
              <a:rPr smtClean="0"/>
              <a:t>Effective Counselling</a:t>
            </a:r>
          </a:p>
        </p:txBody>
      </p:sp>
      <p:pic>
        <p:nvPicPr>
          <p:cNvPr id="6147" name="Picture 2" descr="Naco Logo"/>
          <p:cNvPicPr>
            <a:picLocks noChangeAspect="1" noChangeArrowheads="1"/>
          </p:cNvPicPr>
          <p:nvPr/>
        </p:nvPicPr>
        <p:blipFill>
          <a:blip r:embed="rId2"/>
          <a:srcRect/>
          <a:stretch>
            <a:fillRect/>
          </a:stretch>
        </p:blipFill>
        <p:spPr bwMode="auto">
          <a:xfrm>
            <a:off x="7696200" y="381000"/>
            <a:ext cx="944563" cy="70485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914400" y="274638"/>
            <a:ext cx="7772400" cy="1020762"/>
          </a:xfrm>
        </p:spPr>
        <p:txBody>
          <a:bodyPr/>
          <a:lstStyle/>
          <a:p>
            <a:pPr eaLnBrk="1" hangingPunct="1"/>
            <a:r>
              <a:rPr lang="en-US" smtClean="0"/>
              <a:t>Effective Counselling Skills</a:t>
            </a:r>
          </a:p>
        </p:txBody>
      </p:sp>
      <p:sp>
        <p:nvSpPr>
          <p:cNvPr id="3" name="Content Placeholder 2"/>
          <p:cNvSpPr>
            <a:spLocks noGrp="1"/>
          </p:cNvSpPr>
          <p:nvPr>
            <p:ph sz="quarter" idx="1"/>
          </p:nvPr>
        </p:nvSpPr>
        <p:spPr>
          <a:xfrm>
            <a:off x="914400" y="1447800"/>
            <a:ext cx="7772400" cy="4953000"/>
          </a:xfrm>
        </p:spPr>
        <p:txBody>
          <a:bodyPr>
            <a:normAutofit fontScale="92500" lnSpcReduction="10000"/>
          </a:bodyPr>
          <a:lstStyle/>
          <a:p>
            <a:pPr marL="274320" indent="-274320" eaLnBrk="1" fontAlgn="auto" hangingPunct="1">
              <a:spcBef>
                <a:spcPts val="580"/>
              </a:spcBef>
              <a:spcAft>
                <a:spcPts val="0"/>
              </a:spcAft>
              <a:buFont typeface="Wingdings 2"/>
              <a:buChar char=""/>
              <a:defRPr/>
            </a:pPr>
            <a:r>
              <a:rPr lang="en-US" b="1" dirty="0" smtClean="0"/>
              <a:t>Reflection of feeling and meaning: </a:t>
            </a:r>
            <a:r>
              <a:rPr lang="en-US" dirty="0" smtClean="0"/>
              <a:t>Recognizing client’s feelings and letting her/him know you have understood her/his feeling</a:t>
            </a:r>
          </a:p>
          <a:p>
            <a:pPr marL="274320" indent="-274320" eaLnBrk="1" fontAlgn="auto" hangingPunct="1">
              <a:spcBef>
                <a:spcPts val="580"/>
              </a:spcBef>
              <a:spcAft>
                <a:spcPts val="0"/>
              </a:spcAft>
              <a:buFont typeface="Wingdings 2"/>
              <a:buChar char=""/>
              <a:defRPr/>
            </a:pPr>
            <a:endParaRPr lang="en-US" dirty="0" smtClean="0"/>
          </a:p>
          <a:p>
            <a:pPr marL="274320" indent="-274320" eaLnBrk="1" fontAlgn="auto" hangingPunct="1">
              <a:spcBef>
                <a:spcPts val="580"/>
              </a:spcBef>
              <a:spcAft>
                <a:spcPts val="0"/>
              </a:spcAft>
              <a:buFont typeface="Wingdings 2"/>
              <a:buChar char=""/>
              <a:defRPr/>
            </a:pPr>
            <a:r>
              <a:rPr lang="en-US" b="1" dirty="0" smtClean="0"/>
              <a:t>Questioning:</a:t>
            </a:r>
            <a:r>
              <a:rPr lang="en-US" dirty="0" smtClean="0"/>
              <a:t> Asking open-ended questions which allow for more explaining. Help the client to go deeper into her/his problems and gain insight </a:t>
            </a:r>
          </a:p>
          <a:p>
            <a:pPr marL="274320" indent="-274320" eaLnBrk="1" fontAlgn="auto" hangingPunct="1">
              <a:spcBef>
                <a:spcPts val="580"/>
              </a:spcBef>
              <a:spcAft>
                <a:spcPts val="0"/>
              </a:spcAft>
              <a:buFont typeface="Wingdings 2"/>
              <a:buChar char=""/>
              <a:defRPr/>
            </a:pPr>
            <a:endParaRPr lang="en-US" dirty="0" smtClean="0"/>
          </a:p>
          <a:p>
            <a:pPr marL="274320" indent="-274320" eaLnBrk="1" fontAlgn="auto" hangingPunct="1">
              <a:spcBef>
                <a:spcPts val="580"/>
              </a:spcBef>
              <a:spcAft>
                <a:spcPts val="0"/>
              </a:spcAft>
              <a:buFont typeface="Wingdings 2"/>
              <a:buChar char=""/>
              <a:defRPr/>
            </a:pPr>
            <a:r>
              <a:rPr lang="en-US" b="1" dirty="0" smtClean="0"/>
              <a:t>Paraphrasing:</a:t>
            </a:r>
            <a:r>
              <a:rPr lang="en-US" dirty="0" smtClean="0"/>
              <a:t> Repeating in one’s own words what the client has said </a:t>
            </a:r>
          </a:p>
          <a:p>
            <a:pPr marL="274320" indent="-274320" eaLnBrk="1" fontAlgn="auto" hangingPunct="1">
              <a:spcBef>
                <a:spcPts val="580"/>
              </a:spcBef>
              <a:spcAft>
                <a:spcPts val="0"/>
              </a:spcAft>
              <a:buFont typeface="Wingdings 2"/>
              <a:buChar char=""/>
              <a:defRPr/>
            </a:pPr>
            <a:endParaRPr lang="en-US" dirty="0" smtClean="0"/>
          </a:p>
          <a:p>
            <a:pPr marL="274320" indent="-274320" eaLnBrk="1" fontAlgn="auto" hangingPunct="1">
              <a:spcBef>
                <a:spcPts val="580"/>
              </a:spcBef>
              <a:spcAft>
                <a:spcPts val="0"/>
              </a:spcAft>
              <a:buFont typeface="Wingdings 2"/>
              <a:buChar char=""/>
              <a:defRPr/>
            </a:pPr>
            <a:r>
              <a:rPr lang="en-US" b="1" dirty="0" smtClean="0"/>
              <a:t>Interpretation:</a:t>
            </a:r>
            <a:r>
              <a:rPr lang="en-US" dirty="0" smtClean="0"/>
              <a:t> Giving back to the client the core issue that she/he is struggling with </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1066800" y="228600"/>
            <a:ext cx="7620000" cy="990600"/>
          </a:xfrm>
        </p:spPr>
        <p:txBody>
          <a:bodyPr/>
          <a:lstStyle/>
          <a:p>
            <a:pPr eaLnBrk="1" hangingPunct="1"/>
            <a:r>
              <a:rPr lang="en-US" smtClean="0"/>
              <a:t>Contd. </a:t>
            </a:r>
          </a:p>
        </p:txBody>
      </p:sp>
      <p:sp>
        <p:nvSpPr>
          <p:cNvPr id="16387" name="Content Placeholder 2"/>
          <p:cNvSpPr>
            <a:spLocks noGrp="1"/>
          </p:cNvSpPr>
          <p:nvPr>
            <p:ph sz="quarter" idx="1"/>
          </p:nvPr>
        </p:nvSpPr>
        <p:spPr>
          <a:xfrm>
            <a:off x="914400" y="1143000"/>
            <a:ext cx="7772400" cy="5334000"/>
          </a:xfrm>
        </p:spPr>
        <p:txBody>
          <a:bodyPr/>
          <a:lstStyle/>
          <a:p>
            <a:pPr eaLnBrk="1" hangingPunct="1"/>
            <a:endParaRPr lang="en-US" smtClean="0"/>
          </a:p>
          <a:p>
            <a:pPr eaLnBrk="1" hangingPunct="1"/>
            <a:r>
              <a:rPr lang="en-US" b="1" smtClean="0"/>
              <a:t>Repeating:</a:t>
            </a:r>
            <a:r>
              <a:rPr lang="en-US" smtClean="0"/>
              <a:t> Helping clients understand everything they are told</a:t>
            </a:r>
          </a:p>
          <a:p>
            <a:pPr eaLnBrk="1" hangingPunct="1">
              <a:buFont typeface="Wingdings 2" pitchFamily="18" charset="2"/>
              <a:buNone/>
            </a:pPr>
            <a:endParaRPr lang="en-US" smtClean="0"/>
          </a:p>
          <a:p>
            <a:pPr eaLnBrk="1" hangingPunct="1"/>
            <a:r>
              <a:rPr lang="en-US" b="1" smtClean="0"/>
              <a:t>Summarizing:</a:t>
            </a:r>
            <a:r>
              <a:rPr lang="en-US" smtClean="0"/>
              <a:t> Highlighting decisions which have been made and need to be acted on providing guidance and direction to both, counsellor and client</a:t>
            </a:r>
          </a:p>
          <a:p>
            <a:pPr eaLnBrk="1" hangingPunct="1">
              <a:buFont typeface="Wingdings 2" pitchFamily="18" charset="2"/>
              <a:buNone/>
            </a:pPr>
            <a:endParaRPr lang="en-US" smtClean="0"/>
          </a:p>
          <a:p>
            <a:pPr eaLnBrk="1" hangingPunct="1"/>
            <a:r>
              <a:rPr lang="en-US" b="1" smtClean="0"/>
              <a:t>Confrontation: </a:t>
            </a:r>
            <a:r>
              <a:rPr lang="en-US" smtClean="0"/>
              <a:t>Directly examining incongruities and discrepancies in the clients’ thinking, feeling and/or behaviour, timing being very important</a:t>
            </a:r>
          </a:p>
          <a:p>
            <a:pPr eaLnBrk="1" hangingPunct="1">
              <a:buFont typeface="Wingdings 2" pitchFamily="18" charset="2"/>
              <a:buNone/>
            </a:pPr>
            <a:endParaRPr lang="en-US"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1066800" y="274638"/>
            <a:ext cx="7620000" cy="868362"/>
          </a:xfrm>
        </p:spPr>
        <p:txBody>
          <a:bodyPr/>
          <a:lstStyle/>
          <a:p>
            <a:pPr eaLnBrk="1" hangingPunct="1"/>
            <a:r>
              <a:rPr lang="en-US" smtClean="0"/>
              <a:t>Contd. </a:t>
            </a:r>
          </a:p>
        </p:txBody>
      </p:sp>
      <p:sp>
        <p:nvSpPr>
          <p:cNvPr id="3" name="Content Placeholder 2"/>
          <p:cNvSpPr>
            <a:spLocks noGrp="1"/>
          </p:cNvSpPr>
          <p:nvPr>
            <p:ph sz="quarter" idx="1"/>
          </p:nvPr>
        </p:nvSpPr>
        <p:spPr>
          <a:xfrm>
            <a:off x="914400" y="762000"/>
            <a:ext cx="7772400" cy="5791200"/>
          </a:xfrm>
        </p:spPr>
        <p:txBody>
          <a:bodyPr>
            <a:normAutofit lnSpcReduction="10000"/>
          </a:bodyPr>
          <a:lstStyle/>
          <a:p>
            <a:pPr marL="274320" indent="-274320" eaLnBrk="1" fontAlgn="auto" hangingPunct="1">
              <a:spcBef>
                <a:spcPts val="580"/>
              </a:spcBef>
              <a:spcAft>
                <a:spcPts val="0"/>
              </a:spcAft>
              <a:buFont typeface="Wingdings 2"/>
              <a:buChar char=""/>
              <a:defRPr/>
            </a:pPr>
            <a:endParaRPr lang="en-US" dirty="0" smtClean="0"/>
          </a:p>
          <a:p>
            <a:pPr marL="274320" indent="-274320" eaLnBrk="1" fontAlgn="auto" hangingPunct="1">
              <a:lnSpc>
                <a:spcPct val="110000"/>
              </a:lnSpc>
              <a:spcBef>
                <a:spcPts val="580"/>
              </a:spcBef>
              <a:spcAft>
                <a:spcPts val="0"/>
              </a:spcAft>
              <a:buFont typeface="Wingdings 2"/>
              <a:buChar char=""/>
              <a:defRPr/>
            </a:pPr>
            <a:r>
              <a:rPr lang="en-US" b="1" dirty="0" smtClean="0"/>
              <a:t>Respecting:</a:t>
            </a:r>
            <a:r>
              <a:rPr lang="en-US" dirty="0" smtClean="0"/>
              <a:t> Respecting clients' views and beliefs and building on them appreciating that people see and cope with their predicaments in uniquely personal ways, determined by culture, social class and personality</a:t>
            </a:r>
          </a:p>
          <a:p>
            <a:pPr marL="274320" indent="-274320" eaLnBrk="1" fontAlgn="auto" hangingPunct="1">
              <a:lnSpc>
                <a:spcPct val="110000"/>
              </a:lnSpc>
              <a:spcBef>
                <a:spcPts val="580"/>
              </a:spcBef>
              <a:spcAft>
                <a:spcPts val="0"/>
              </a:spcAft>
              <a:buFont typeface="Wingdings 2" pitchFamily="18" charset="2"/>
              <a:buNone/>
              <a:defRPr/>
            </a:pPr>
            <a:endParaRPr lang="en-US" dirty="0" smtClean="0"/>
          </a:p>
          <a:p>
            <a:pPr marL="274320" indent="-274320" eaLnBrk="1" fontAlgn="auto" hangingPunct="1">
              <a:lnSpc>
                <a:spcPct val="110000"/>
              </a:lnSpc>
              <a:spcBef>
                <a:spcPts val="580"/>
              </a:spcBef>
              <a:spcAft>
                <a:spcPts val="0"/>
              </a:spcAft>
              <a:buFont typeface="Wingdings 2"/>
              <a:buChar char=""/>
              <a:defRPr/>
            </a:pPr>
            <a:r>
              <a:rPr lang="en-US" b="1" dirty="0" smtClean="0"/>
              <a:t>Structuring and Prioritization: </a:t>
            </a:r>
            <a:r>
              <a:rPr lang="en-US" dirty="0" smtClean="0"/>
              <a:t>Helping client see things objectively and prioritizing issues and actions - what needs to be done immediately and what can be done later </a:t>
            </a:r>
          </a:p>
          <a:p>
            <a:pPr marL="274320" indent="-274320" eaLnBrk="1" fontAlgn="auto" hangingPunct="1">
              <a:lnSpc>
                <a:spcPct val="110000"/>
              </a:lnSpc>
              <a:spcBef>
                <a:spcPts val="580"/>
              </a:spcBef>
              <a:spcAft>
                <a:spcPts val="0"/>
              </a:spcAft>
              <a:buFont typeface="Wingdings 2"/>
              <a:buChar char=""/>
              <a:defRPr/>
            </a:pPr>
            <a:endParaRPr lang="en-US" dirty="0" smtClean="0"/>
          </a:p>
          <a:p>
            <a:pPr marL="274320" indent="-274320" eaLnBrk="1" fontAlgn="auto" hangingPunct="1">
              <a:lnSpc>
                <a:spcPct val="110000"/>
              </a:lnSpc>
              <a:spcBef>
                <a:spcPts val="580"/>
              </a:spcBef>
              <a:spcAft>
                <a:spcPts val="0"/>
              </a:spcAft>
              <a:buFont typeface="Wingdings 2"/>
              <a:buChar char=""/>
              <a:defRPr/>
            </a:pPr>
            <a:r>
              <a:rPr lang="en-US" b="1" dirty="0" smtClean="0"/>
              <a:t>Empathizing:</a:t>
            </a:r>
            <a:r>
              <a:rPr lang="en-US" dirty="0" smtClean="0"/>
              <a:t> Experiencing emotions that match another person’s emotions, knowing what the other person is thinking or feeling</a:t>
            </a:r>
          </a:p>
          <a:p>
            <a:pPr marL="274320" indent="-274320" eaLnBrk="1" fontAlgn="auto" hangingPunct="1">
              <a:spcBef>
                <a:spcPts val="580"/>
              </a:spcBef>
              <a:spcAft>
                <a:spcPts val="0"/>
              </a:spcAft>
              <a:buFont typeface="Wingdings 2" pitchFamily="18" charset="2"/>
              <a:buNone/>
              <a:defRPr/>
            </a:pP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914400" y="609600"/>
            <a:ext cx="7772400" cy="914400"/>
          </a:xfrm>
        </p:spPr>
        <p:txBody>
          <a:bodyPr/>
          <a:lstStyle/>
          <a:p>
            <a:pPr eaLnBrk="1" hangingPunct="1"/>
            <a:r>
              <a:rPr lang="en-US" sz="4800" smtClean="0"/>
              <a:t>Group Work</a:t>
            </a:r>
          </a:p>
        </p:txBody>
      </p:sp>
      <p:sp>
        <p:nvSpPr>
          <p:cNvPr id="18435" name="Content Placeholder 2"/>
          <p:cNvSpPr>
            <a:spLocks noGrp="1"/>
          </p:cNvSpPr>
          <p:nvPr>
            <p:ph sz="quarter" idx="1"/>
          </p:nvPr>
        </p:nvSpPr>
        <p:spPr>
          <a:xfrm>
            <a:off x="914400" y="1905000"/>
            <a:ext cx="7772400" cy="4572000"/>
          </a:xfrm>
        </p:spPr>
        <p:txBody>
          <a:bodyPr/>
          <a:lstStyle/>
          <a:p>
            <a:pPr eaLnBrk="1" hangingPunct="1"/>
            <a:r>
              <a:rPr lang="en-US" sz="3200" smtClean="0"/>
              <a:t>Groups of 3 – counsellor, client and observer</a:t>
            </a:r>
          </a:p>
          <a:p>
            <a:pPr eaLnBrk="1" hangingPunct="1"/>
            <a:r>
              <a:rPr lang="en-US" sz="3200" smtClean="0"/>
              <a:t>Practice 4 main counselling micro-skills – active listening/attending, reflection of feeling, questioning, paraphrasing/interpretation</a:t>
            </a:r>
          </a:p>
          <a:p>
            <a:pPr eaLnBrk="1" hangingPunct="1"/>
            <a:r>
              <a:rPr lang="en-US" sz="3200" smtClean="0"/>
              <a:t>Five minutes for each session</a:t>
            </a:r>
          </a:p>
          <a:p>
            <a:pPr eaLnBrk="1" hangingPunct="1"/>
            <a:r>
              <a:rPr lang="en-US" sz="3200" smtClean="0"/>
              <a:t>Rotate the roles – comments by observer and client</a:t>
            </a:r>
          </a:p>
          <a:p>
            <a:pPr eaLnBrk="1" hangingPunct="1">
              <a:lnSpc>
                <a:spcPct val="150000"/>
              </a:lnSpc>
              <a:buFont typeface="Wingdings 2" pitchFamily="18" charset="2"/>
              <a:buNone/>
            </a:pPr>
            <a:endParaRPr lang="en-US" sz="280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1"/>
          <p:cNvSpPr>
            <a:spLocks noChangeArrowheads="1"/>
          </p:cNvSpPr>
          <p:nvPr/>
        </p:nvSpPr>
        <p:spPr bwMode="auto">
          <a:xfrm>
            <a:off x="685800" y="520700"/>
            <a:ext cx="7772400" cy="5878513"/>
          </a:xfrm>
          <a:prstGeom prst="rect">
            <a:avLst/>
          </a:prstGeom>
          <a:noFill/>
          <a:ln w="9525">
            <a:noFill/>
            <a:miter lim="800000"/>
            <a:headEnd/>
            <a:tailEnd/>
          </a:ln>
        </p:spPr>
        <p:txBody>
          <a:bodyPr anchor="ctr">
            <a:spAutoFit/>
          </a:bodyPr>
          <a:lstStyle/>
          <a:p>
            <a:pPr>
              <a:defRPr/>
            </a:pPr>
            <a:r>
              <a:rPr lang="en-US" sz="4000" dirty="0">
                <a:solidFill>
                  <a:schemeClr val="tx2">
                    <a:lumMod val="75000"/>
                  </a:schemeClr>
                </a:solidFill>
                <a:latin typeface="+mj-lt"/>
                <a:ea typeface="Calibri" pitchFamily="34" charset="0"/>
                <a:cs typeface="Times New Roman" pitchFamily="18" charset="0"/>
              </a:rPr>
              <a:t>Role </a:t>
            </a:r>
            <a:r>
              <a:rPr lang="en-US" sz="4000" dirty="0">
                <a:solidFill>
                  <a:schemeClr val="tx2">
                    <a:lumMod val="75000"/>
                  </a:schemeClr>
                </a:solidFill>
                <a:latin typeface="+mj-lt"/>
                <a:ea typeface="Calibri" pitchFamily="34" charset="0"/>
                <a:cs typeface="Times New Roman" pitchFamily="18" charset="0"/>
              </a:rPr>
              <a:t>of Client</a:t>
            </a:r>
          </a:p>
          <a:p>
            <a:pPr>
              <a:defRPr/>
            </a:pPr>
            <a:endParaRPr lang="en-US" sz="2400" dirty="0">
              <a:latin typeface="Perpetua" pitchFamily="18" charset="0"/>
              <a:ea typeface="Calibri" pitchFamily="34" charset="0"/>
              <a:cs typeface="Times New Roman" pitchFamily="18" charset="0"/>
            </a:endParaRPr>
          </a:p>
          <a:p>
            <a:pPr eaLnBrk="0" hangingPunct="0">
              <a:defRPr/>
            </a:pPr>
            <a:r>
              <a:rPr lang="en-US" sz="2800" dirty="0">
                <a:solidFill>
                  <a:srgbClr val="211D1E"/>
                </a:solidFill>
                <a:latin typeface="Perpetua" pitchFamily="18" charset="0"/>
                <a:ea typeface="Calibri" pitchFamily="34" charset="0"/>
                <a:cs typeface="Times New Roman" pitchFamily="18" charset="0"/>
              </a:rPr>
              <a:t>Share your situation with the </a:t>
            </a:r>
            <a:r>
              <a:rPr lang="en-US" sz="2800" dirty="0" err="1">
                <a:solidFill>
                  <a:srgbClr val="211D1E"/>
                </a:solidFill>
                <a:latin typeface="Perpetua" pitchFamily="18" charset="0"/>
                <a:ea typeface="Calibri" pitchFamily="34" charset="0"/>
                <a:cs typeface="Times New Roman" pitchFamily="18" charset="0"/>
              </a:rPr>
              <a:t>counsellor</a:t>
            </a:r>
            <a:r>
              <a:rPr lang="en-US" sz="2800" dirty="0">
                <a:solidFill>
                  <a:srgbClr val="211D1E"/>
                </a:solidFill>
                <a:latin typeface="Perpetua" pitchFamily="18" charset="0"/>
                <a:ea typeface="Calibri" pitchFamily="34" charset="0"/>
                <a:cs typeface="Times New Roman" pitchFamily="18" charset="0"/>
              </a:rPr>
              <a:t> during the 5 minutes that you play the role of the client and respond spontaneously to whatever the </a:t>
            </a:r>
            <a:r>
              <a:rPr lang="en-US" sz="2800" dirty="0" err="1">
                <a:solidFill>
                  <a:srgbClr val="211D1E"/>
                </a:solidFill>
                <a:latin typeface="Perpetua" pitchFamily="18" charset="0"/>
                <a:ea typeface="Calibri" pitchFamily="34" charset="0"/>
                <a:cs typeface="Times New Roman" pitchFamily="18" charset="0"/>
              </a:rPr>
              <a:t>counsellor</a:t>
            </a:r>
            <a:r>
              <a:rPr lang="en-US" sz="2800" dirty="0">
                <a:solidFill>
                  <a:srgbClr val="211D1E"/>
                </a:solidFill>
                <a:latin typeface="Perpetua" pitchFamily="18" charset="0"/>
                <a:ea typeface="Calibri" pitchFamily="34" charset="0"/>
                <a:cs typeface="Times New Roman" pitchFamily="18" charset="0"/>
              </a:rPr>
              <a:t> says or does</a:t>
            </a:r>
          </a:p>
          <a:p>
            <a:pPr eaLnBrk="0" hangingPunct="0">
              <a:defRPr/>
            </a:pPr>
            <a:endParaRPr lang="en-US" sz="2400" dirty="0">
              <a:latin typeface="Perpetua" pitchFamily="18" charset="0"/>
              <a:ea typeface="Calibri" pitchFamily="34" charset="0"/>
              <a:cs typeface="Times New Roman" pitchFamily="18" charset="0"/>
            </a:endParaRPr>
          </a:p>
          <a:p>
            <a:pPr eaLnBrk="0" hangingPunct="0">
              <a:defRPr/>
            </a:pPr>
            <a:r>
              <a:rPr lang="en-US" sz="4000" dirty="0">
                <a:solidFill>
                  <a:schemeClr val="tx2">
                    <a:lumMod val="75000"/>
                  </a:schemeClr>
                </a:solidFill>
                <a:latin typeface="+mj-lt"/>
                <a:ea typeface="Calibri" pitchFamily="34" charset="0"/>
                <a:cs typeface="Times New Roman" pitchFamily="18" charset="0"/>
              </a:rPr>
              <a:t>Role of </a:t>
            </a:r>
            <a:r>
              <a:rPr lang="en-US" sz="4000" dirty="0" err="1">
                <a:solidFill>
                  <a:schemeClr val="tx2">
                    <a:lumMod val="75000"/>
                  </a:schemeClr>
                </a:solidFill>
                <a:latin typeface="+mj-lt"/>
                <a:ea typeface="Calibri" pitchFamily="34" charset="0"/>
                <a:cs typeface="Times New Roman" pitchFamily="18" charset="0"/>
              </a:rPr>
              <a:t>Counsellor</a:t>
            </a:r>
            <a:endParaRPr lang="en-US" sz="4000" dirty="0">
              <a:solidFill>
                <a:schemeClr val="tx2">
                  <a:lumMod val="75000"/>
                </a:schemeClr>
              </a:solidFill>
              <a:latin typeface="+mj-lt"/>
              <a:ea typeface="Calibri" pitchFamily="34" charset="0"/>
              <a:cs typeface="Times New Roman" pitchFamily="18" charset="0"/>
            </a:endParaRPr>
          </a:p>
          <a:p>
            <a:pPr eaLnBrk="0" hangingPunct="0">
              <a:defRPr/>
            </a:pPr>
            <a:endParaRPr lang="en-US" sz="2400" dirty="0">
              <a:latin typeface="Perpetua" pitchFamily="18" charset="0"/>
              <a:ea typeface="Calibri" pitchFamily="34" charset="0"/>
              <a:cs typeface="Times New Roman" pitchFamily="18" charset="0"/>
            </a:endParaRPr>
          </a:p>
          <a:p>
            <a:pPr eaLnBrk="0" hangingPunct="0">
              <a:defRPr/>
            </a:pPr>
            <a:r>
              <a:rPr lang="en-US" sz="2800" dirty="0">
                <a:solidFill>
                  <a:srgbClr val="211D1E"/>
                </a:solidFill>
                <a:latin typeface="Perpetua" pitchFamily="18" charset="0"/>
                <a:ea typeface="Calibri" pitchFamily="34" charset="0"/>
                <a:cs typeface="Times New Roman" pitchFamily="18" charset="0"/>
              </a:rPr>
              <a:t>Become the </a:t>
            </a:r>
            <a:r>
              <a:rPr lang="en-US" sz="2800" dirty="0" err="1">
                <a:solidFill>
                  <a:srgbClr val="211D1E"/>
                </a:solidFill>
                <a:latin typeface="Perpetua" pitchFamily="18" charset="0"/>
                <a:ea typeface="Calibri" pitchFamily="34" charset="0"/>
                <a:cs typeface="Times New Roman" pitchFamily="18" charset="0"/>
              </a:rPr>
              <a:t>counsellor</a:t>
            </a:r>
            <a:r>
              <a:rPr lang="en-US" sz="2800" dirty="0">
                <a:solidFill>
                  <a:srgbClr val="211D1E"/>
                </a:solidFill>
                <a:latin typeface="Perpetua" pitchFamily="18" charset="0"/>
                <a:ea typeface="Calibri" pitchFamily="34" charset="0"/>
                <a:cs typeface="Times New Roman" pitchFamily="18" charset="0"/>
              </a:rPr>
              <a:t> for the person playing the client for 5 minutes while she/he shares her/his concern or situation with you. Practice using the skills that you have learned about. Also give the client your undivided attention and try to avoid noticing the observer.</a:t>
            </a:r>
            <a:endParaRPr lang="en-US" sz="2800" dirty="0">
              <a:latin typeface="Perpetua" pitchFamily="18" charset="0"/>
              <a:ea typeface="Calibri" pitchFamily="34"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4638"/>
            <a:ext cx="7848600" cy="1143000"/>
          </a:xfrm>
        </p:spPr>
        <p:txBody>
          <a:bodyPr>
            <a:normAutofit fontScale="90000"/>
          </a:bodyPr>
          <a:lstStyle/>
          <a:p>
            <a:pPr eaLnBrk="1" fontAlgn="auto" hangingPunct="1">
              <a:spcAft>
                <a:spcPts val="0"/>
              </a:spcAft>
              <a:defRPr/>
            </a:pPr>
            <a:r>
              <a:rPr lang="en-US" sz="4400" dirty="0" smtClean="0"/>
              <a:t> Role of Observer</a:t>
            </a:r>
            <a:r>
              <a:rPr lang="en-US" dirty="0" smtClean="0"/>
              <a:t/>
            </a:r>
            <a:br>
              <a:rPr lang="en-US" dirty="0" smtClean="0"/>
            </a:br>
            <a:endParaRPr lang="en-US" dirty="0"/>
          </a:p>
        </p:txBody>
      </p:sp>
      <p:sp>
        <p:nvSpPr>
          <p:cNvPr id="20483" name="Content Placeholder 2"/>
          <p:cNvSpPr>
            <a:spLocks noGrp="1"/>
          </p:cNvSpPr>
          <p:nvPr>
            <p:ph sz="quarter" idx="1"/>
          </p:nvPr>
        </p:nvSpPr>
        <p:spPr>
          <a:xfrm>
            <a:off x="762000" y="990600"/>
            <a:ext cx="7772400" cy="5410200"/>
          </a:xfrm>
        </p:spPr>
        <p:txBody>
          <a:bodyPr/>
          <a:lstStyle/>
          <a:p>
            <a:pPr eaLnBrk="1" hangingPunct="1"/>
            <a:r>
              <a:rPr lang="en-US" sz="2400" smtClean="0"/>
              <a:t>Carefully and silently observe the interaction between the client and the counsellor during their 5 minute session </a:t>
            </a:r>
          </a:p>
          <a:p>
            <a:pPr eaLnBrk="1" hangingPunct="1">
              <a:buFont typeface="Wingdings 2" pitchFamily="18" charset="2"/>
              <a:buNone/>
            </a:pPr>
            <a:endParaRPr lang="en-US" sz="2400" smtClean="0"/>
          </a:p>
          <a:p>
            <a:pPr eaLnBrk="1" hangingPunct="1"/>
            <a:r>
              <a:rPr lang="en-US" sz="2400" smtClean="0"/>
              <a:t>Pay careful attention to the usage of the skill in question by the counsellor </a:t>
            </a:r>
          </a:p>
          <a:p>
            <a:pPr eaLnBrk="1" hangingPunct="1">
              <a:buFont typeface="Wingdings 2" pitchFamily="18" charset="2"/>
              <a:buNone/>
            </a:pPr>
            <a:endParaRPr lang="en-US" sz="2400" smtClean="0"/>
          </a:p>
          <a:p>
            <a:pPr eaLnBrk="1" hangingPunct="1"/>
            <a:r>
              <a:rPr lang="en-US" sz="2400" smtClean="0"/>
              <a:t>Also observe to what extent the counsellor can help and support the client in understanding her/his situation</a:t>
            </a:r>
          </a:p>
          <a:p>
            <a:pPr eaLnBrk="1" hangingPunct="1">
              <a:buFont typeface="Wingdings 2" pitchFamily="18" charset="2"/>
              <a:buNone/>
            </a:pPr>
            <a:endParaRPr lang="en-US" sz="2400" smtClean="0"/>
          </a:p>
          <a:p>
            <a:pPr eaLnBrk="1" hangingPunct="1"/>
            <a:r>
              <a:rPr lang="en-US" sz="2400" smtClean="0"/>
              <a:t>Please remain strictly apart from the interactions</a:t>
            </a:r>
          </a:p>
          <a:p>
            <a:pPr eaLnBrk="1" hangingPunct="1"/>
            <a:endParaRPr lang="en-US" sz="2400" smtClean="0"/>
          </a:p>
          <a:p>
            <a:pPr eaLnBrk="1" hangingPunct="1"/>
            <a:r>
              <a:rPr lang="en-US" sz="2400" smtClean="0"/>
              <a:t>Do not get drawn into the session even if the client or counsellor looks at you or turns to you</a:t>
            </a:r>
          </a:p>
          <a:p>
            <a:pPr eaLnBrk="1" hangingPunct="1">
              <a:buFont typeface="Wingdings 2" pitchFamily="18" charset="2"/>
              <a:buNone/>
            </a:pPr>
            <a:endParaRPr lang="en-US" sz="240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1066800" y="274638"/>
            <a:ext cx="7620000" cy="1143000"/>
          </a:xfrm>
        </p:spPr>
        <p:txBody>
          <a:bodyPr/>
          <a:lstStyle/>
          <a:p>
            <a:pPr eaLnBrk="1" hangingPunct="1"/>
            <a:r>
              <a:rPr lang="en-US" sz="4800" smtClean="0"/>
              <a:t>Cases for Role Play</a:t>
            </a:r>
          </a:p>
        </p:txBody>
      </p:sp>
      <p:sp>
        <p:nvSpPr>
          <p:cNvPr id="21507" name="Content Placeholder 2"/>
          <p:cNvSpPr>
            <a:spLocks noGrp="1"/>
          </p:cNvSpPr>
          <p:nvPr>
            <p:ph sz="quarter" idx="1"/>
          </p:nvPr>
        </p:nvSpPr>
        <p:spPr>
          <a:xfrm>
            <a:off x="914400" y="1447800"/>
            <a:ext cx="7772400" cy="4876800"/>
          </a:xfrm>
        </p:spPr>
        <p:txBody>
          <a:bodyPr/>
          <a:lstStyle/>
          <a:p>
            <a:pPr eaLnBrk="1" hangingPunct="1"/>
            <a:r>
              <a:rPr lang="en-US" sz="2400" b="1" smtClean="0"/>
              <a:t>Case 1: </a:t>
            </a:r>
            <a:r>
              <a:rPr lang="en-US" sz="2400" smtClean="0"/>
              <a:t>Rajesh, aged 32, works in a nearby factory. He had a discharge and pain when urinating a month back. He got it treated from a local quack. The discharge and pain have come back and Rajesh is worried </a:t>
            </a:r>
          </a:p>
          <a:p>
            <a:pPr eaLnBrk="1" hangingPunct="1">
              <a:buFont typeface="Wingdings 2" pitchFamily="18" charset="2"/>
              <a:buNone/>
            </a:pPr>
            <a:endParaRPr lang="en-US" sz="2400" smtClean="0"/>
          </a:p>
          <a:p>
            <a:pPr eaLnBrk="1" hangingPunct="1"/>
            <a:r>
              <a:rPr lang="en-US" sz="2400" b="1" smtClean="0"/>
              <a:t>Case 2: </a:t>
            </a:r>
            <a:r>
              <a:rPr lang="en-US" sz="2400" smtClean="0"/>
              <a:t>Priti, A 25 year old young woman, has come for her first visit. She is working a few nights a week in a bar. She has come to the clinic today because she is having a discharge</a:t>
            </a:r>
          </a:p>
          <a:p>
            <a:pPr eaLnBrk="1" hangingPunct="1">
              <a:buFont typeface="Wingdings 2" pitchFamily="18" charset="2"/>
              <a:buNone/>
            </a:pPr>
            <a:endParaRPr lang="en-US" sz="2400" smtClean="0"/>
          </a:p>
          <a:p>
            <a:pPr eaLnBrk="1" hangingPunct="1"/>
            <a:r>
              <a:rPr lang="en-US" sz="2400" b="1" smtClean="0"/>
              <a:t>Case 3: </a:t>
            </a:r>
            <a:r>
              <a:rPr lang="en-US" sz="2400" smtClean="0"/>
              <a:t>Sunita has come in with her husband (who refuses to come in with her to see the doctor). She has been having a pain in her lower abdomen and is worried about it </a:t>
            </a:r>
          </a:p>
          <a:p>
            <a:pPr eaLnBrk="1" hangingPunct="1"/>
            <a:endParaRPr lang="en-US"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914400" y="274638"/>
            <a:ext cx="7772400" cy="944562"/>
          </a:xfrm>
        </p:spPr>
        <p:txBody>
          <a:bodyPr/>
          <a:lstStyle/>
          <a:p>
            <a:pPr eaLnBrk="1" hangingPunct="1"/>
            <a:r>
              <a:rPr lang="en-US" sz="4800" smtClean="0"/>
              <a:t>Rules for Effective Feedback</a:t>
            </a:r>
          </a:p>
        </p:txBody>
      </p:sp>
      <p:sp>
        <p:nvSpPr>
          <p:cNvPr id="22531" name="Content Placeholder 2"/>
          <p:cNvSpPr>
            <a:spLocks noGrp="1"/>
          </p:cNvSpPr>
          <p:nvPr>
            <p:ph sz="quarter" idx="1"/>
          </p:nvPr>
        </p:nvSpPr>
        <p:spPr>
          <a:xfrm>
            <a:off x="914400" y="1295400"/>
            <a:ext cx="7772400" cy="5181600"/>
          </a:xfrm>
        </p:spPr>
        <p:txBody>
          <a:bodyPr/>
          <a:lstStyle/>
          <a:p>
            <a:pPr eaLnBrk="1" hangingPunct="1"/>
            <a:r>
              <a:rPr lang="en-US" smtClean="0"/>
              <a:t>Begin your sentences with “I” as these are only your subjective feelings and views. Someone else may feel differently about the same issue. So, make ‘I feel’ and ‘I think’ statements </a:t>
            </a:r>
          </a:p>
          <a:p>
            <a:pPr eaLnBrk="1" hangingPunct="1"/>
            <a:endParaRPr lang="en-US" smtClean="0"/>
          </a:p>
          <a:p>
            <a:pPr eaLnBrk="1" hangingPunct="1"/>
            <a:r>
              <a:rPr lang="en-US" smtClean="0"/>
              <a:t>Give positive comments/feedback first and then the weaknesses/mistakes you saw – the idea is to help the person learn more and improve, not to demoralize her/him</a:t>
            </a:r>
          </a:p>
          <a:p>
            <a:pPr eaLnBrk="1" hangingPunct="1"/>
            <a:endParaRPr lang="en-US" smtClean="0"/>
          </a:p>
          <a:p>
            <a:pPr eaLnBrk="1" hangingPunct="1"/>
            <a:r>
              <a:rPr lang="en-US" smtClean="0"/>
              <a:t>Also try to offer alternatives or suggestions (things you feel would have been more effective) when talking about the mistakes or weak spots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914400" y="274638"/>
            <a:ext cx="7772400" cy="944562"/>
          </a:xfrm>
        </p:spPr>
        <p:txBody>
          <a:bodyPr/>
          <a:lstStyle/>
          <a:p>
            <a:pPr eaLnBrk="1" hangingPunct="1"/>
            <a:r>
              <a:rPr lang="en-US" sz="4800" smtClean="0"/>
              <a:t>Contd. </a:t>
            </a:r>
          </a:p>
        </p:txBody>
      </p:sp>
      <p:sp>
        <p:nvSpPr>
          <p:cNvPr id="23555" name="Content Placeholder 2"/>
          <p:cNvSpPr>
            <a:spLocks noGrp="1"/>
          </p:cNvSpPr>
          <p:nvPr>
            <p:ph sz="quarter" idx="1"/>
          </p:nvPr>
        </p:nvSpPr>
        <p:spPr/>
        <p:txBody>
          <a:bodyPr/>
          <a:lstStyle/>
          <a:p>
            <a:pPr eaLnBrk="1" hangingPunct="1"/>
            <a:r>
              <a:rPr lang="en-US" sz="2800" smtClean="0"/>
              <a:t>Use simple words and short sentences</a:t>
            </a:r>
          </a:p>
          <a:p>
            <a:pPr eaLnBrk="1" hangingPunct="1"/>
            <a:endParaRPr lang="en-US" sz="2800" smtClean="0"/>
          </a:p>
          <a:p>
            <a:pPr eaLnBrk="1" hangingPunct="1"/>
            <a:r>
              <a:rPr lang="en-US" sz="2800" smtClean="0"/>
              <a:t>Do not interrupt or side-talk during the client counsellor interaction</a:t>
            </a:r>
          </a:p>
          <a:p>
            <a:pPr eaLnBrk="1" hangingPunct="1"/>
            <a:endParaRPr lang="en-US" sz="2800" smtClean="0"/>
          </a:p>
          <a:p>
            <a:pPr eaLnBrk="1" hangingPunct="1"/>
            <a:r>
              <a:rPr lang="en-US" sz="2800" smtClean="0"/>
              <a:t>Give specific comments about the actions or behaviours of the person – not about the whole person or her/his traits. The comments should be about things the person can do something about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533400" y="2438400"/>
            <a:ext cx="7772400" cy="1143000"/>
          </a:xfrm>
        </p:spPr>
        <p:txBody>
          <a:bodyPr/>
          <a:lstStyle/>
          <a:p>
            <a:r>
              <a:rPr lang="en-US" smtClean="0"/>
              <a:t>                  THANK YOU!</a:t>
            </a:r>
          </a:p>
        </p:txBody>
      </p:sp>
      <p:pic>
        <p:nvPicPr>
          <p:cNvPr id="24579" name="Picture 5" descr="Naco Logo"/>
          <p:cNvPicPr>
            <a:picLocks noChangeAspect="1" noChangeArrowheads="1"/>
          </p:cNvPicPr>
          <p:nvPr/>
        </p:nvPicPr>
        <p:blipFill>
          <a:blip r:embed="rId2"/>
          <a:srcRect/>
          <a:stretch>
            <a:fillRect/>
          </a:stretch>
        </p:blipFill>
        <p:spPr bwMode="auto">
          <a:xfrm>
            <a:off x="3200400" y="3505200"/>
            <a:ext cx="1939925" cy="14478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b="1" dirty="0" smtClean="0"/>
              <a:t/>
            </a:r>
            <a:br>
              <a:rPr lang="en-US" b="1" dirty="0" smtClean="0"/>
            </a:br>
            <a:r>
              <a:rPr lang="en-US" b="1" dirty="0" smtClean="0"/>
              <a:t/>
            </a:r>
            <a:br>
              <a:rPr lang="en-US" b="1" dirty="0" smtClean="0"/>
            </a:br>
            <a:r>
              <a:rPr lang="en-US" sz="4400" b="1" dirty="0" smtClean="0">
                <a:solidFill>
                  <a:srgbClr val="002060"/>
                </a:solidFill>
              </a:rPr>
              <a:t> </a:t>
            </a:r>
            <a:r>
              <a:rPr lang="en-US" sz="5300" dirty="0" smtClean="0">
                <a:solidFill>
                  <a:schemeClr val="tx2">
                    <a:lumMod val="60000"/>
                    <a:lumOff val="40000"/>
                  </a:schemeClr>
                </a:solidFill>
              </a:rPr>
              <a:t>What is Counselling? </a:t>
            </a:r>
            <a:endParaRPr lang="en-US" sz="5300" dirty="0">
              <a:solidFill>
                <a:schemeClr val="tx2">
                  <a:lumMod val="60000"/>
                  <a:lumOff val="40000"/>
                </a:schemeClr>
              </a:solidFill>
            </a:endParaRPr>
          </a:p>
        </p:txBody>
      </p:sp>
      <p:sp>
        <p:nvSpPr>
          <p:cNvPr id="7171" name="Content Placeholder 2"/>
          <p:cNvSpPr>
            <a:spLocks noGrp="1"/>
          </p:cNvSpPr>
          <p:nvPr>
            <p:ph sz="quarter" idx="1"/>
          </p:nvPr>
        </p:nvSpPr>
        <p:spPr>
          <a:xfrm>
            <a:off x="914400" y="1752600"/>
            <a:ext cx="7772400" cy="4267200"/>
          </a:xfrm>
        </p:spPr>
        <p:txBody>
          <a:bodyPr/>
          <a:lstStyle/>
          <a:p>
            <a:pPr eaLnBrk="1" hangingPunct="1"/>
            <a:r>
              <a:rPr lang="en-US" sz="3200" smtClean="0"/>
              <a:t>Information, education and psychosocial support that allows individuals to make decisions that facilitate coping and preventive behaviours</a:t>
            </a:r>
          </a:p>
          <a:p>
            <a:pPr eaLnBrk="1" hangingPunct="1"/>
            <a:endParaRPr lang="en-US" sz="3200" smtClean="0"/>
          </a:p>
          <a:p>
            <a:pPr eaLnBrk="1" hangingPunct="1"/>
            <a:r>
              <a:rPr lang="en-US" sz="3200" smtClean="0"/>
              <a:t>A two-way communication process that is ongoing  and in which both client and counsellor actively participate</a:t>
            </a:r>
          </a:p>
          <a:p>
            <a:pPr eaLnBrk="1" hangingPunct="1">
              <a:buFont typeface="Wingdings 2" pitchFamily="18" charset="2"/>
              <a:buNone/>
            </a:pPr>
            <a:endParaRPr lang="en-US" sz="320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b="1" dirty="0" smtClean="0"/>
              <a:t/>
            </a:r>
            <a:br>
              <a:rPr lang="en-US" b="1" dirty="0" smtClean="0"/>
            </a:br>
            <a:r>
              <a:rPr lang="en-US" b="1" dirty="0" smtClean="0"/>
              <a:t/>
            </a:r>
            <a:br>
              <a:rPr lang="en-US" b="1" dirty="0" smtClean="0"/>
            </a:br>
            <a:r>
              <a:rPr lang="en-US" sz="5300" dirty="0" smtClean="0">
                <a:solidFill>
                  <a:schemeClr val="tx2">
                    <a:lumMod val="60000"/>
                    <a:lumOff val="40000"/>
                  </a:schemeClr>
                </a:solidFill>
              </a:rPr>
              <a:t> What is STI/RTI Counselling?</a:t>
            </a:r>
            <a:endParaRPr lang="en-US" sz="5300" dirty="0">
              <a:solidFill>
                <a:schemeClr val="tx2">
                  <a:lumMod val="60000"/>
                  <a:lumOff val="40000"/>
                </a:schemeClr>
              </a:solidFill>
            </a:endParaRPr>
          </a:p>
        </p:txBody>
      </p:sp>
      <p:sp>
        <p:nvSpPr>
          <p:cNvPr id="8195" name="Content Placeholder 2"/>
          <p:cNvSpPr>
            <a:spLocks noGrp="1"/>
          </p:cNvSpPr>
          <p:nvPr>
            <p:ph sz="quarter" idx="1"/>
          </p:nvPr>
        </p:nvSpPr>
        <p:spPr>
          <a:xfrm>
            <a:off x="914400" y="1752600"/>
            <a:ext cx="7772400" cy="4267200"/>
          </a:xfrm>
        </p:spPr>
        <p:txBody>
          <a:bodyPr/>
          <a:lstStyle/>
          <a:p>
            <a:pPr eaLnBrk="1" hangingPunct="1"/>
            <a:r>
              <a:rPr lang="en-US" sz="3200" smtClean="0"/>
              <a:t>Confidential dialogue between a client and a care provider aimed at enabling the client to cope with stress and take personal decisions related to STI/RTI</a:t>
            </a:r>
          </a:p>
          <a:p>
            <a:pPr eaLnBrk="1" hangingPunct="1">
              <a:buFont typeface="Wingdings 2" pitchFamily="18" charset="2"/>
              <a:buNone/>
            </a:pPr>
            <a:endParaRPr lang="en-US" sz="3200" smtClean="0"/>
          </a:p>
          <a:p>
            <a:pPr eaLnBrk="1" hangingPunct="1"/>
            <a:r>
              <a:rPr lang="en-US" sz="3200" smtClean="0"/>
              <a:t>The counselling process includes an evaluation of personal risk of STI/RTI and facilitation of preventive ways</a:t>
            </a:r>
          </a:p>
          <a:p>
            <a:pPr eaLnBrk="1" hangingPunct="1"/>
            <a:endParaRPr lang="en-US" sz="320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8001000" cy="1143000"/>
          </a:xfrm>
        </p:spPr>
        <p:txBody>
          <a:bodyPr>
            <a:normAutofit fontScale="90000"/>
          </a:bodyPr>
          <a:lstStyle/>
          <a:p>
            <a:pPr eaLnBrk="1" fontAlgn="auto" hangingPunct="1">
              <a:spcAft>
                <a:spcPts val="0"/>
              </a:spcAft>
              <a:defRPr/>
            </a:pPr>
            <a:r>
              <a:rPr lang="en-US" sz="3200" b="1" dirty="0" smtClean="0"/>
              <a:t/>
            </a:r>
            <a:br>
              <a:rPr lang="en-US" sz="3200" b="1" dirty="0" smtClean="0"/>
            </a:br>
            <a:r>
              <a:rPr lang="en-US" sz="3200" b="1" dirty="0" smtClean="0"/>
              <a:t/>
            </a:r>
            <a:br>
              <a:rPr lang="en-US" sz="3200" b="1" dirty="0" smtClean="0"/>
            </a:br>
            <a:r>
              <a:rPr lang="en-US" sz="5300" dirty="0" smtClean="0"/>
              <a:t>Communication</a:t>
            </a:r>
            <a:endParaRPr lang="en-US" sz="5300" dirty="0"/>
          </a:p>
        </p:txBody>
      </p:sp>
      <p:sp>
        <p:nvSpPr>
          <p:cNvPr id="9219" name="Content Placeholder 2"/>
          <p:cNvSpPr>
            <a:spLocks noGrp="1"/>
          </p:cNvSpPr>
          <p:nvPr>
            <p:ph sz="quarter" idx="1"/>
          </p:nvPr>
        </p:nvSpPr>
        <p:spPr>
          <a:xfrm>
            <a:off x="609600" y="1447800"/>
            <a:ext cx="8077200" cy="4572000"/>
          </a:xfrm>
        </p:spPr>
        <p:txBody>
          <a:bodyPr/>
          <a:lstStyle/>
          <a:p>
            <a:pPr eaLnBrk="1" hangingPunct="1"/>
            <a:r>
              <a:rPr lang="en-US" sz="3200" smtClean="0"/>
              <a:t>A counsellor’s principal tool</a:t>
            </a:r>
          </a:p>
          <a:p>
            <a:pPr eaLnBrk="1" hangingPunct="1"/>
            <a:r>
              <a:rPr lang="en-US" sz="3200" smtClean="0"/>
              <a:t>Employed to ensure that client and counsellor correctly interpret each other’s messages and comments, and their responses are consistently appropriate and helpful </a:t>
            </a:r>
          </a:p>
          <a:p>
            <a:pPr eaLnBrk="1" hangingPunct="1">
              <a:buFont typeface="Wingdings 2" pitchFamily="18" charset="2"/>
              <a:buNone/>
            </a:pPr>
            <a:endParaRPr lang="en-US" sz="3200" smtClean="0"/>
          </a:p>
          <a:p>
            <a:pPr eaLnBrk="1" hangingPunct="1">
              <a:buFont typeface="Wingdings 2" pitchFamily="18" charset="2"/>
              <a:buNone/>
            </a:pPr>
            <a:r>
              <a:rPr lang="en-US" sz="3200" b="1" smtClean="0"/>
              <a:t>   Effective counsellors adapt their counselling style to the characteristics of the person or family being counselled.</a:t>
            </a:r>
            <a:endParaRPr lang="en-US" sz="3200" smtClean="0"/>
          </a:p>
          <a:p>
            <a:pPr eaLnBrk="1" hangingPunct="1"/>
            <a:endParaRPr lang="en-US" sz="320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04800"/>
            <a:ext cx="7772400" cy="1630363"/>
          </a:xfrm>
        </p:spPr>
        <p:txBody>
          <a:bodyPr>
            <a:normAutofit fontScale="90000"/>
          </a:bodyPr>
          <a:lstStyle/>
          <a:p>
            <a:pPr eaLnBrk="1" fontAlgn="auto" hangingPunct="1">
              <a:spcAft>
                <a:spcPts val="0"/>
              </a:spcAft>
              <a:defRPr/>
            </a:pPr>
            <a:r>
              <a:rPr lang="en-US" sz="4400" dirty="0" smtClean="0"/>
              <a:t>Essential attributes of </a:t>
            </a:r>
            <a:r>
              <a:rPr lang="en-US" sz="4400" dirty="0" err="1" smtClean="0"/>
              <a:t>counselling</a:t>
            </a:r>
            <a:r>
              <a:rPr lang="en-US" sz="4400" dirty="0" smtClean="0"/>
              <a:t> </a:t>
            </a:r>
            <a:br>
              <a:rPr lang="en-US" sz="4400" dirty="0" smtClean="0"/>
            </a:br>
            <a:r>
              <a:rPr lang="en-US" sz="4400" dirty="0" smtClean="0"/>
              <a:t>(Qualities of a </a:t>
            </a:r>
            <a:r>
              <a:rPr lang="en-US" sz="4400" dirty="0" err="1" smtClean="0"/>
              <a:t>Counsellor</a:t>
            </a:r>
            <a:r>
              <a:rPr lang="en-US" sz="4400" dirty="0" smtClean="0"/>
              <a:t>)</a:t>
            </a:r>
            <a:r>
              <a:rPr lang="en-US" dirty="0" smtClean="0"/>
              <a:t/>
            </a:r>
            <a:br>
              <a:rPr lang="en-US" dirty="0" smtClean="0"/>
            </a:br>
            <a:endParaRPr lang="en-US" dirty="0"/>
          </a:p>
        </p:txBody>
      </p:sp>
      <p:sp>
        <p:nvSpPr>
          <p:cNvPr id="10243" name="Content Placeholder 2"/>
          <p:cNvSpPr>
            <a:spLocks noGrp="1"/>
          </p:cNvSpPr>
          <p:nvPr>
            <p:ph sz="quarter" idx="1"/>
          </p:nvPr>
        </p:nvSpPr>
        <p:spPr>
          <a:xfrm>
            <a:off x="838200" y="1676400"/>
            <a:ext cx="7848600" cy="5181600"/>
          </a:xfrm>
        </p:spPr>
        <p:txBody>
          <a:bodyPr/>
          <a:lstStyle/>
          <a:p>
            <a:pPr eaLnBrk="1" hangingPunct="1"/>
            <a:r>
              <a:rPr lang="en-US" sz="2800" smtClean="0"/>
              <a:t>Positive regard or respect for people</a:t>
            </a:r>
          </a:p>
          <a:p>
            <a:pPr eaLnBrk="1" hangingPunct="1"/>
            <a:r>
              <a:rPr lang="en-US" sz="2800" smtClean="0"/>
              <a:t>Open, non judgmental and high level of acceptance</a:t>
            </a:r>
          </a:p>
          <a:p>
            <a:pPr eaLnBrk="1" hangingPunct="1"/>
            <a:r>
              <a:rPr lang="en-US" sz="2800" smtClean="0"/>
              <a:t>Care and empathy</a:t>
            </a:r>
          </a:p>
          <a:p>
            <a:pPr eaLnBrk="1" hangingPunct="1"/>
            <a:r>
              <a:rPr lang="en-US" sz="2800" smtClean="0"/>
              <a:t>Self-awareness and self-discipline</a:t>
            </a:r>
          </a:p>
          <a:p>
            <a:pPr eaLnBrk="1" hangingPunct="1"/>
            <a:r>
              <a:rPr lang="en-US" sz="2800" smtClean="0"/>
              <a:t>Knowledge about subject and awareness of resources available within the community</a:t>
            </a:r>
          </a:p>
          <a:p>
            <a:pPr eaLnBrk="1" hangingPunct="1"/>
            <a:r>
              <a:rPr lang="en-US" sz="2800" smtClean="0"/>
              <a:t>Cultural sensitivity</a:t>
            </a:r>
          </a:p>
          <a:p>
            <a:pPr eaLnBrk="1" hangingPunct="1"/>
            <a:r>
              <a:rPr lang="en-US" sz="2800" smtClean="0"/>
              <a:t>Patience and good listening</a:t>
            </a:r>
          </a:p>
          <a:p>
            <a:pPr eaLnBrk="1" hangingPunct="1"/>
            <a:r>
              <a:rPr lang="en-US" sz="2800" smtClean="0"/>
              <a:t>Ability to maintain confidentiality</a:t>
            </a:r>
          </a:p>
          <a:p>
            <a:pPr eaLnBrk="1" hangingPunct="1"/>
            <a:r>
              <a:rPr lang="en-US" sz="2800" smtClean="0"/>
              <a:t>Objectivity</a:t>
            </a:r>
          </a:p>
          <a:p>
            <a:pPr eaLnBrk="1" hangingPunct="1">
              <a:buFont typeface="Wingdings 2" pitchFamily="18" charset="2"/>
              <a:buNone/>
            </a:pPr>
            <a:endParaRPr lang="en-US" sz="280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
            </a:r>
            <a:br>
              <a:rPr lang="en-US" dirty="0" smtClean="0"/>
            </a:br>
            <a:endParaRPr lang="en-US" dirty="0"/>
          </a:p>
        </p:txBody>
      </p:sp>
      <p:sp>
        <p:nvSpPr>
          <p:cNvPr id="1025" name="Rectangle 1"/>
          <p:cNvSpPr>
            <a:spLocks noChangeArrowheads="1"/>
          </p:cNvSpPr>
          <p:nvPr/>
        </p:nvSpPr>
        <p:spPr bwMode="auto">
          <a:xfrm>
            <a:off x="2667000" y="1676400"/>
            <a:ext cx="4002088" cy="2862263"/>
          </a:xfrm>
          <a:prstGeom prst="rect">
            <a:avLst/>
          </a:prstGeom>
          <a:noFill/>
          <a:ln w="9525">
            <a:noFill/>
            <a:miter lim="800000"/>
            <a:headEnd/>
            <a:tailEnd/>
          </a:ln>
          <a:effectLst/>
        </p:spPr>
        <p:txBody>
          <a:bodyPr wrap="none" anchor="ctr">
            <a:spAutoFit/>
          </a:bodyPr>
          <a:lstStyle/>
          <a:p>
            <a:pPr algn="ctr">
              <a:defRPr/>
            </a:pPr>
            <a:r>
              <a:rPr lang="en-US" sz="6000" b="1" dirty="0">
                <a:latin typeface="+mj-lt"/>
                <a:ea typeface="Calibri" pitchFamily="34" charset="0"/>
                <a:cs typeface="Times New Roman" pitchFamily="18" charset="0"/>
              </a:rPr>
              <a:t>Micro-skills </a:t>
            </a:r>
          </a:p>
          <a:p>
            <a:pPr algn="ctr">
              <a:defRPr/>
            </a:pPr>
            <a:r>
              <a:rPr lang="en-US" sz="6000" b="1" dirty="0">
                <a:latin typeface="+mj-lt"/>
                <a:ea typeface="Calibri" pitchFamily="34" charset="0"/>
                <a:cs typeface="Times New Roman" pitchFamily="18" charset="0"/>
              </a:rPr>
              <a:t>of </a:t>
            </a:r>
          </a:p>
          <a:p>
            <a:pPr algn="ctr">
              <a:defRPr/>
            </a:pPr>
            <a:r>
              <a:rPr lang="en-US" sz="6000" b="1" dirty="0" err="1">
                <a:latin typeface="+mj-lt"/>
                <a:ea typeface="Calibri" pitchFamily="34" charset="0"/>
                <a:cs typeface="Times New Roman" pitchFamily="18" charset="0"/>
              </a:rPr>
              <a:t>Counselling</a:t>
            </a:r>
            <a:endParaRPr lang="en-US" sz="6000" dirty="0">
              <a:latin typeface="+mj-l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sz="4800" smtClean="0"/>
              <a:t>Active Listening</a:t>
            </a:r>
          </a:p>
        </p:txBody>
      </p:sp>
      <p:sp>
        <p:nvSpPr>
          <p:cNvPr id="12291" name="Content Placeholder 2"/>
          <p:cNvSpPr>
            <a:spLocks noGrp="1"/>
          </p:cNvSpPr>
          <p:nvPr>
            <p:ph sz="quarter" idx="1"/>
          </p:nvPr>
        </p:nvSpPr>
        <p:spPr>
          <a:xfrm>
            <a:off x="762000" y="1676400"/>
            <a:ext cx="7924800" cy="5181600"/>
          </a:xfrm>
        </p:spPr>
        <p:txBody>
          <a:bodyPr/>
          <a:lstStyle/>
          <a:p>
            <a:pPr eaLnBrk="1" hangingPunct="1"/>
            <a:r>
              <a:rPr lang="en-US" sz="3200" smtClean="0"/>
              <a:t>Paying Attention – Eye contact, nodding, etc.</a:t>
            </a:r>
          </a:p>
          <a:p>
            <a:pPr eaLnBrk="1" hangingPunct="1"/>
            <a:endParaRPr lang="en-US" sz="3200" smtClean="0"/>
          </a:p>
          <a:p>
            <a:pPr eaLnBrk="1" hangingPunct="1"/>
            <a:r>
              <a:rPr lang="en-US" sz="3200" smtClean="0"/>
              <a:t>Hearing before Evaluating</a:t>
            </a:r>
          </a:p>
          <a:p>
            <a:pPr eaLnBrk="1" hangingPunct="1"/>
            <a:endParaRPr lang="en-US" sz="3200" smtClean="0"/>
          </a:p>
          <a:p>
            <a:pPr eaLnBrk="1" hangingPunct="1"/>
            <a:r>
              <a:rPr lang="en-US" sz="3200" smtClean="0"/>
              <a:t>Listening for the Whole Message</a:t>
            </a:r>
          </a:p>
          <a:p>
            <a:pPr eaLnBrk="1" hangingPunct="1"/>
            <a:endParaRPr lang="en-US" sz="3200" smtClean="0"/>
          </a:p>
          <a:p>
            <a:pPr eaLnBrk="1" hangingPunct="1"/>
            <a:r>
              <a:rPr lang="en-US" sz="3200" smtClean="0"/>
              <a:t>Paraphrasing what was heard</a:t>
            </a:r>
          </a:p>
          <a:p>
            <a:pPr eaLnBrk="1" hangingPunct="1"/>
            <a:endParaRPr lang="en-US" sz="3200" smtClean="0"/>
          </a:p>
          <a:p>
            <a:pPr eaLnBrk="1" hangingPunct="1"/>
            <a:r>
              <a:rPr lang="en-US" sz="3200" smtClean="0"/>
              <a:t>Probing for Causes and Feelings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914400" y="274638"/>
            <a:ext cx="7772400" cy="1020762"/>
          </a:xfrm>
        </p:spPr>
        <p:txBody>
          <a:bodyPr/>
          <a:lstStyle/>
          <a:p>
            <a:pPr eaLnBrk="1" hangingPunct="1"/>
            <a:r>
              <a:rPr lang="en-US" sz="4800" smtClean="0"/>
              <a:t>Poor Listening Habits</a:t>
            </a:r>
          </a:p>
        </p:txBody>
      </p:sp>
      <p:sp>
        <p:nvSpPr>
          <p:cNvPr id="13315" name="Content Placeholder 2"/>
          <p:cNvSpPr>
            <a:spLocks noGrp="1"/>
          </p:cNvSpPr>
          <p:nvPr>
            <p:ph sz="quarter" idx="1"/>
          </p:nvPr>
        </p:nvSpPr>
        <p:spPr>
          <a:xfrm>
            <a:off x="838200" y="1447800"/>
            <a:ext cx="7848600" cy="4800600"/>
          </a:xfrm>
        </p:spPr>
        <p:txBody>
          <a:bodyPr/>
          <a:lstStyle/>
          <a:p>
            <a:pPr eaLnBrk="1" hangingPunct="1"/>
            <a:r>
              <a:rPr lang="en-US" sz="2800" smtClean="0"/>
              <a:t>Not paying attention</a:t>
            </a:r>
          </a:p>
          <a:p>
            <a:pPr eaLnBrk="1" hangingPunct="1"/>
            <a:r>
              <a:rPr lang="en-US" sz="2800" smtClean="0"/>
              <a:t>Assuming in advance that the subject is unimportant</a:t>
            </a:r>
          </a:p>
          <a:p>
            <a:pPr eaLnBrk="1" hangingPunct="1"/>
            <a:r>
              <a:rPr lang="en-US" sz="2800" smtClean="0"/>
              <a:t>Mentally criticizing</a:t>
            </a:r>
          </a:p>
          <a:p>
            <a:pPr eaLnBrk="1" hangingPunct="1"/>
            <a:r>
              <a:rPr lang="en-US" sz="2800" smtClean="0"/>
              <a:t>Permitting the speaker to be inaudible or incomplete</a:t>
            </a:r>
          </a:p>
          <a:p>
            <a:pPr eaLnBrk="1" hangingPunct="1"/>
            <a:r>
              <a:rPr lang="en-US" sz="2800" smtClean="0"/>
              <a:t>Pretending to be attentive</a:t>
            </a:r>
          </a:p>
          <a:p>
            <a:pPr eaLnBrk="1" hangingPunct="1"/>
            <a:r>
              <a:rPr lang="en-US" sz="2800" smtClean="0"/>
              <a:t>Hearing what is expected</a:t>
            </a:r>
          </a:p>
          <a:p>
            <a:pPr eaLnBrk="1" hangingPunct="1"/>
            <a:r>
              <a:rPr lang="en-US" sz="2800" smtClean="0"/>
              <a:t>Feeling defensive</a:t>
            </a:r>
          </a:p>
          <a:p>
            <a:pPr eaLnBrk="1" hangingPunct="1"/>
            <a:r>
              <a:rPr lang="en-US" sz="2800" smtClean="0"/>
              <a:t>Listening for a point of disagreement</a:t>
            </a:r>
          </a:p>
          <a:p>
            <a:pPr eaLnBrk="1" hangingPunct="1"/>
            <a:r>
              <a:rPr lang="en-US" sz="2800" smtClean="0"/>
              <a:t>Rehearsing</a:t>
            </a:r>
          </a:p>
          <a:p>
            <a:pPr eaLnBrk="1" hangingPunct="1"/>
            <a:endParaRPr lang="en-US"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US" sz="4800" smtClean="0"/>
              <a:t>Attributes of Active Listening</a:t>
            </a:r>
          </a:p>
        </p:txBody>
      </p:sp>
      <p:sp>
        <p:nvSpPr>
          <p:cNvPr id="14339" name="Content Placeholder 2"/>
          <p:cNvSpPr>
            <a:spLocks noGrp="1"/>
          </p:cNvSpPr>
          <p:nvPr>
            <p:ph sz="quarter" idx="1"/>
          </p:nvPr>
        </p:nvSpPr>
        <p:spPr>
          <a:xfrm>
            <a:off x="914400" y="1752600"/>
            <a:ext cx="7772400" cy="4267200"/>
          </a:xfrm>
        </p:spPr>
        <p:txBody>
          <a:bodyPr/>
          <a:lstStyle/>
          <a:p>
            <a:pPr eaLnBrk="1" hangingPunct="1"/>
            <a:r>
              <a:rPr lang="en-US" sz="3200" smtClean="0"/>
              <a:t>Listen for the entire message</a:t>
            </a:r>
          </a:p>
          <a:p>
            <a:pPr eaLnBrk="1" hangingPunct="1"/>
            <a:r>
              <a:rPr lang="en-US" sz="3200" smtClean="0"/>
              <a:t>Avoid interrupting</a:t>
            </a:r>
          </a:p>
          <a:p>
            <a:pPr eaLnBrk="1" hangingPunct="1"/>
            <a:r>
              <a:rPr lang="en-US" sz="3200" smtClean="0"/>
              <a:t>Don’t be afraid of silence</a:t>
            </a:r>
          </a:p>
          <a:p>
            <a:pPr eaLnBrk="1" hangingPunct="1"/>
            <a:r>
              <a:rPr lang="en-US" sz="3200" smtClean="0"/>
              <a:t>Be mindful of your non-verbal messages</a:t>
            </a:r>
          </a:p>
          <a:p>
            <a:pPr eaLnBrk="1" hangingPunct="1">
              <a:buFont typeface="Wingdings 2" pitchFamily="18" charset="2"/>
              <a:buNone/>
            </a:pPr>
            <a:endParaRPr lang="en-US" sz="3200" smtClean="0"/>
          </a:p>
          <a:p>
            <a:pPr eaLnBrk="1" hangingPunct="1">
              <a:buFont typeface="Wingdings 2" pitchFamily="18" charset="2"/>
              <a:buNone/>
            </a:pPr>
            <a:r>
              <a:rPr lang="en-US" sz="3200" smtClean="0"/>
              <a:t>    If there is an interested listener the client will open up!</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192</TotalTime>
  <Words>970</Words>
  <Application>Microsoft Office PowerPoint</Application>
  <PresentationFormat>On-screen Show (4:3)</PresentationFormat>
  <Paragraphs>118</Paragraphs>
  <Slides>19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Franklin Gothic Book</vt:lpstr>
      <vt:lpstr>Perpetua</vt:lpstr>
      <vt:lpstr>Wingdings 2</vt:lpstr>
      <vt:lpstr>Calibri</vt:lpstr>
      <vt:lpstr>Times New Roman</vt:lpstr>
      <vt:lpstr>Equity</vt:lpstr>
      <vt:lpstr>Effective Counselling</vt:lpstr>
      <vt:lpstr>   What is Counselling? </vt:lpstr>
      <vt:lpstr>   What is STI/RTI Counselling?</vt:lpstr>
      <vt:lpstr>  Communication</vt:lpstr>
      <vt:lpstr>Essential attributes of counselling  (Qualities of a Counsellor) </vt:lpstr>
      <vt:lpstr> </vt:lpstr>
      <vt:lpstr>Active Listening</vt:lpstr>
      <vt:lpstr>Poor Listening Habits</vt:lpstr>
      <vt:lpstr>Attributes of Active Listening</vt:lpstr>
      <vt:lpstr>Effective Counselling Skills</vt:lpstr>
      <vt:lpstr>Contd. </vt:lpstr>
      <vt:lpstr>Contd. </vt:lpstr>
      <vt:lpstr>Group Work</vt:lpstr>
      <vt:lpstr>Slide 14</vt:lpstr>
      <vt:lpstr> Role of Observer </vt:lpstr>
      <vt:lpstr>Cases for Role Play</vt:lpstr>
      <vt:lpstr>Rules for Effective Feedback</vt:lpstr>
      <vt:lpstr>Contd. </vt:lpstr>
      <vt:lpstr>                  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Effective Counselling</dc:title>
  <dc:creator>The Communication Hu</dc:creator>
  <cp:lastModifiedBy>User</cp:lastModifiedBy>
  <cp:revision>50</cp:revision>
  <dcterms:created xsi:type="dcterms:W3CDTF">2006-08-16T00:00:00Z</dcterms:created>
  <dcterms:modified xsi:type="dcterms:W3CDTF">2010-01-06T06:36:35Z</dcterms:modified>
</cp:coreProperties>
</file>